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51" r:id="rId4"/>
    <p:sldMasterId id="2147483814" r:id="rId5"/>
    <p:sldMasterId id="2147483851" r:id="rId6"/>
  </p:sldMasterIdLst>
  <p:notesMasterIdLst>
    <p:notesMasterId r:id="rId17"/>
  </p:notesMasterIdLst>
  <p:handoutMasterIdLst>
    <p:handoutMasterId r:id="rId18"/>
  </p:handoutMasterIdLst>
  <p:sldIdLst>
    <p:sldId id="1836" r:id="rId7"/>
    <p:sldId id="282" r:id="rId8"/>
    <p:sldId id="1838" r:id="rId9"/>
    <p:sldId id="1033" r:id="rId10"/>
    <p:sldId id="608" r:id="rId11"/>
    <p:sldId id="1017" r:id="rId12"/>
    <p:sldId id="733" r:id="rId13"/>
    <p:sldId id="998" r:id="rId14"/>
    <p:sldId id="1034" r:id="rId15"/>
    <p:sldId id="1036" r:id="rId16"/>
  </p:sldIdLst>
  <p:sldSz cx="12192000" cy="6858000"/>
  <p:notesSz cx="6858000" cy="9144000"/>
  <p:embeddedFontLst>
    <p:embeddedFont>
      <p:font typeface="Gill Sans MT" panose="020B0502020104020203" pitchFamily="34" charset="0"/>
      <p:regular r:id="rId19"/>
      <p:bold r:id="rId20"/>
      <p:italic r:id="rId21"/>
      <p:boldItalic r:id="rId22"/>
    </p:embeddedFont>
    <p:embeddedFont>
      <p:font typeface="KBH" panose="00000500000000000000" pitchFamily="2" charset="0"/>
      <p:regular r:id="rId23"/>
      <p:bold r:id="rId24"/>
      <p:italic r:id="rId25"/>
      <p:boldItalic r:id="rId26"/>
    </p:embeddedFont>
    <p:embeddedFont>
      <p:font typeface="KBH Black" panose="00000A00000000000000" pitchFamily="2" charset="0"/>
      <p:bold r:id="rId27"/>
      <p:boldItalic r:id="rId28"/>
    </p:embeddedFont>
    <p:embeddedFont>
      <p:font typeface="KBH Medium" panose="00000600000000000000" pitchFamily="2" charset="0"/>
      <p:regular r:id="rId29"/>
      <p:italic r:id="rId30"/>
    </p:embeddedFont>
    <p:embeddedFont>
      <p:font typeface="KBH Tekst" panose="00000500000000000000" pitchFamily="2"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F7"/>
    <a:srgbClr val="C5DAE8"/>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DF1AB-900D-4CB4-9E9C-C30DCAFC2ED7}" v="24" dt="2024-04-19T12:18:24.201"/>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0" autoAdjust="0"/>
    <p:restoredTop sz="94280" autoAdjust="0"/>
  </p:normalViewPr>
  <p:slideViewPr>
    <p:cSldViewPr snapToGrid="0" showGuides="1">
      <p:cViewPr varScale="1">
        <p:scale>
          <a:sx n="93" d="100"/>
          <a:sy n="93" d="100"/>
        </p:scale>
        <p:origin x="96" y="432"/>
      </p:cViewPr>
      <p:guideLst/>
    </p:cSldViewPr>
  </p:slideViewPr>
  <p:outlineViewPr>
    <p:cViewPr>
      <p:scale>
        <a:sx n="33" d="100"/>
        <a:sy n="33" d="100"/>
      </p:scale>
      <p:origin x="0" y="-1019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tags" Target="tags/tag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19/04/2024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19/04/2024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87413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10</a:t>
            </a:fld>
            <a:endParaRPr lang="da-DK" dirty="0"/>
          </a:p>
        </p:txBody>
      </p:sp>
    </p:spTree>
    <p:extLst>
      <p:ext uri="{BB962C8B-B14F-4D97-AF65-F5344CB8AC3E}">
        <p14:creationId xmlns:p14="http://schemas.microsoft.com/office/powerpoint/2010/main" val="280060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3</a:t>
            </a:fld>
            <a:endParaRPr lang="da-DK" dirty="0"/>
          </a:p>
        </p:txBody>
      </p:sp>
    </p:spTree>
    <p:extLst>
      <p:ext uri="{BB962C8B-B14F-4D97-AF65-F5344CB8AC3E}">
        <p14:creationId xmlns:p14="http://schemas.microsoft.com/office/powerpoint/2010/main" val="103909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4</a:t>
            </a:fld>
            <a:endParaRPr lang="da-DK" dirty="0"/>
          </a:p>
        </p:txBody>
      </p:sp>
    </p:spTree>
    <p:extLst>
      <p:ext uri="{BB962C8B-B14F-4D97-AF65-F5344CB8AC3E}">
        <p14:creationId xmlns:p14="http://schemas.microsoft.com/office/powerpoint/2010/main" val="74818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Bekendtgørelsen om Arbejdsmiljø bruger de begrebet </a:t>
            </a:r>
            <a:r>
              <a:rPr lang="da-DK" i="1" u="none" dirty="0"/>
              <a:t>krænkende handlinger</a:t>
            </a:r>
            <a:r>
              <a:rPr lang="da-DK" dirty="0"/>
              <a:t>, som er synonymt med begrebet </a:t>
            </a:r>
            <a:r>
              <a:rPr lang="da-DK" i="1" dirty="0"/>
              <a:t>krænkende adfærd </a:t>
            </a:r>
            <a:r>
              <a:rPr lang="da-DK" dirty="0"/>
              <a:t>i KK politikken.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13674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ffectLst/>
              </a:rPr>
              <a:t>Københavns Kommunes Borgerrepræsentation vedtog den 17. september 2020 en revideret politik vedr. krænkende adfærd på arbejdspladsen. </a:t>
            </a:r>
          </a:p>
          <a:p>
            <a:endParaRPr lang="da-DK" dirty="0">
              <a:effectLst/>
            </a:endParaRPr>
          </a:p>
          <a:p>
            <a:r>
              <a:rPr lang="da-DK" dirty="0">
                <a:effectLst/>
              </a:rPr>
              <a:t>Politikken består af kommunens overordnede principper, definitioner og tilhørende retningslinjer, som skal øge opmærksomhed og viden blandt kommunens ledere og medarbejdere om vold, trusler, chikane, seksuel chikane, mobning mv. </a:t>
            </a:r>
          </a:p>
          <a:p>
            <a:endParaRPr lang="da-DK" dirty="0">
              <a:effectLst/>
            </a:endParaRPr>
          </a:p>
          <a:p>
            <a:r>
              <a:rPr lang="da-DK" dirty="0">
                <a:effectLst/>
              </a:rPr>
              <a:t>Vores lokale retningslinjer på området skal revideres/opdateres/udarbejdes ud fra den overordnede KK politik.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07247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Oversigt i Københavns Kommunes politik over alle de forskellige former for krænkende adfærd.</a:t>
            </a:r>
          </a:p>
          <a:p>
            <a:endParaRPr lang="da-DK" dirty="0"/>
          </a:p>
          <a:p>
            <a:r>
              <a:rPr lang="da-DK" dirty="0"/>
              <a:t>Vigtigt at skelne – mobning kun et begreb i det interne samarbejde – og en særlig grov form</a:t>
            </a:r>
          </a:p>
          <a:p>
            <a:endParaRPr lang="da-DK" dirty="0"/>
          </a:p>
          <a:p>
            <a:r>
              <a:rPr lang="da-DK" sz="1200" kern="1200" dirty="0">
                <a:solidFill>
                  <a:schemeClr val="tx1"/>
                </a:solidFill>
                <a:effectLst/>
                <a:latin typeface="+mn-lt"/>
                <a:ea typeface="+mn-ea"/>
                <a:cs typeface="+mn-cs"/>
              </a:rPr>
              <a:t>I politikken beskrives de typer af krænkende adfærd, fysisk og psykisk vold, herunder trusler og både digital og seksuel chikane, som en ansat kan blive udsat for fra borger, brugere, pårørende eller eksterne samarbejdspartnere i eller udenfor arbejdstiden, og som kan forvolde den ansatte fysisk eller psykisk skade.</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Det er uden betydning, om adfærden er udtryk for ubetænksomhed eller et decideret ønske om at krænke. Det er personens oplevelse, der er central og bevirker, at en hændelse altid skal håndteres, og lederen informeres.</a:t>
            </a:r>
          </a:p>
          <a:p>
            <a:r>
              <a:rPr lang="da-DK" sz="1200" kern="1200" dirty="0">
                <a:solidFill>
                  <a:schemeClr val="tx1"/>
                </a:solidFill>
                <a:effectLst/>
                <a:latin typeface="+mn-lt"/>
                <a:ea typeface="+mn-ea"/>
                <a:cs typeface="+mn-cs"/>
              </a:rPr>
              <a:t> </a:t>
            </a:r>
          </a:p>
          <a:p>
            <a:r>
              <a:rPr lang="da-DK" dirty="0"/>
              <a:t>Eksemplerne er ikke udtømmende </a:t>
            </a:r>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28520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Borgere er en samlet betegnelse for dem, som vi har med at gøre, dvs. beboere, borgere, brugere, pårørende, elever, forældre, jobsøgende etc.… </a:t>
            </a:r>
          </a:p>
          <a:p>
            <a:endParaRPr lang="da-DK" dirty="0"/>
          </a:p>
          <a:p>
            <a:r>
              <a:rPr lang="da-DK" dirty="0"/>
              <a:t>Eksterne samarbejdspartnere er borgere, som vi ikke har en lovgivningsmæssig opgave i forhold til fx håndværkere, firmaer m.v.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2132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eksterne spor vil sige krænkende adfærd fra borgere og eksterne </a:t>
            </a:r>
            <a:r>
              <a:rPr lang="da-DK" dirty="0" err="1"/>
              <a:t>samarbejdsparter</a:t>
            </a:r>
            <a:r>
              <a:rPr lang="da-DK"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393431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 name="Graphic 7">
            <a:extLst>
              <a:ext uri="{FF2B5EF4-FFF2-40B4-BE49-F238E27FC236}">
                <a16:creationId xmlns:a16="http://schemas.microsoft.com/office/drawing/2014/main" id="{46BB3916-5B86-3F51-F548-59C7AF270F1E}"/>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fld id="{C67F4A9B-0D77-42EB-84F3-0B1938616BE3}" type="datetime1">
              <a:rPr lang="da-DK" smtClean="0"/>
              <a:t>19-04-2024</a:t>
            </a:fld>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584429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69A810F3-A823-461A-B142-918163C28C98}" type="datetime1">
              <a:rPr lang="da-DK" smtClean="0"/>
              <a:t>19-04-2024</a:t>
            </a:fld>
            <a:endParaRPr lang="da-DK" dirty="0"/>
          </a:p>
        </p:txBody>
      </p:sp>
      <p:sp>
        <p:nvSpPr>
          <p:cNvPr id="4" name="SD_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40840968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fld id="{D962087D-1A17-4CA7-ACE3-8A59BE079D5A}" type="datetime1">
              <a:rPr lang="da-DK" smtClean="0"/>
              <a:t>19-04-2024</a:t>
            </a:fld>
            <a:endParaRPr lang="da-DK" dirty="0"/>
          </a:p>
        </p:txBody>
      </p:sp>
      <p:sp>
        <p:nvSpPr>
          <p:cNvPr id="3" name="SD_FLD_PresentationTitle"/>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7515198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fld id="{4E365761-55D9-4C35-9873-56BC4211603B}" type="datetime1">
              <a:rPr lang="da-DK" noProof="0" smtClean="0"/>
              <a:t>19-04-2024</a:t>
            </a:fld>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endParaRPr lang="da-DK" noProof="0" dirty="0"/>
          </a:p>
        </p:txBody>
      </p:sp>
    </p:spTree>
    <p:extLst>
      <p:ext uri="{BB962C8B-B14F-4D97-AF65-F5344CB8AC3E}">
        <p14:creationId xmlns:p14="http://schemas.microsoft.com/office/powerpoint/2010/main" val="2453679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fld id="{7122264D-62C1-478B-B584-944362A31ADD}" type="datetime1">
              <a:rPr lang="da-DK" smtClean="0"/>
              <a:t>19-04-2024</a:t>
            </a:fld>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61598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fld id="{A7025F24-2D94-4C5A-9072-74B77B8200AF}" type="datetime1">
              <a:rPr lang="da-DK" smtClean="0"/>
              <a:t>19-04-2024</a:t>
            </a:fld>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2983236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fld id="{C73DCF39-56F1-4AA0-8FC8-DE586B8314E2}" type="datetime1">
              <a:rPr lang="da-DK" smtClean="0"/>
              <a:t>19-04-2024</a:t>
            </a:fld>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405647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fld id="{B9A6FE0D-FBAC-4E3D-8A4B-D76A528F4116}" type="datetime1">
              <a:rPr lang="da-DK" smtClean="0"/>
              <a:t>19-04-2024</a:t>
            </a:fld>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224032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fld id="{35104D20-B9D1-41DF-AF56-21572EDF8947}" type="datetime1">
              <a:rPr lang="da-DK" smtClean="0"/>
              <a:t>19-04-2024</a:t>
            </a:fld>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478743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523968" y="714356"/>
            <a:ext cx="9216000" cy="673200"/>
          </a:xfrm>
        </p:spPr>
        <p:txBody>
          <a:bodyPr>
            <a:normAutofit/>
          </a:bodyPr>
          <a:lstStyle>
            <a:lvl1pPr algn="l">
              <a:defRPr sz="3000">
                <a:latin typeface="Gill Sans MT Light" pitchFamily="34" charset="0"/>
              </a:defRPr>
            </a:lvl1pPr>
          </a:lstStyle>
          <a:p>
            <a:r>
              <a:rPr lang="da-DK"/>
              <a:t>Klik for at redigere titeltypografi i masteren</a:t>
            </a:r>
            <a:endParaRPr lang="da-DK" dirty="0"/>
          </a:p>
        </p:txBody>
      </p:sp>
      <p:sp>
        <p:nvSpPr>
          <p:cNvPr id="3" name="Undertitel 2"/>
          <p:cNvSpPr>
            <a:spLocks noGrp="1"/>
          </p:cNvSpPr>
          <p:nvPr>
            <p:ph type="subTitle" idx="1"/>
          </p:nvPr>
        </p:nvSpPr>
        <p:spPr>
          <a:xfrm>
            <a:off x="1543536" y="1970454"/>
            <a:ext cx="9696000" cy="3744562"/>
          </a:xfrm>
        </p:spPr>
        <p:txBody>
          <a:bodyPr>
            <a:normAutofit/>
          </a:bodyPr>
          <a:lstStyle>
            <a:lvl1pPr marL="0" indent="0" algn="l">
              <a:spcBef>
                <a:spcPts val="0"/>
              </a:spcBef>
              <a:spcAft>
                <a:spcPts val="1000"/>
              </a:spcAft>
              <a:buFont typeface="Arial" pitchFamily="34" charset="0"/>
              <a:buNone/>
              <a:defRPr sz="2800">
                <a:solidFill>
                  <a:schemeClr val="tx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CB32FEF6-1416-4D19-BEB6-CD8B31D1136A}" type="datetime1">
              <a:rPr lang="da-DK" smtClean="0"/>
              <a:t>19-04-2024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05B3430-A3C0-4DBB-B633-FA91979ACB39}" type="slidenum">
              <a:rPr lang="da-DK" smtClean="0"/>
              <a:pPr/>
              <a:t>‹nr.›</a:t>
            </a:fld>
            <a:endParaRPr lang="da-DK"/>
          </a:p>
        </p:txBody>
      </p:sp>
    </p:spTree>
    <p:extLst>
      <p:ext uri="{BB962C8B-B14F-4D97-AF65-F5344CB8AC3E}">
        <p14:creationId xmlns:p14="http://schemas.microsoft.com/office/powerpoint/2010/main" val="36608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33467" y="714356"/>
            <a:ext cx="9216000" cy="673200"/>
          </a:xfrm>
        </p:spPr>
        <p:txBody>
          <a:bodyPr>
            <a:normAutofit/>
          </a:bodyPr>
          <a:lstStyle>
            <a:lvl1pPr algn="l">
              <a:defRPr sz="3000">
                <a:latin typeface="Verdana" pitchFamily="34" charset="0"/>
              </a:defRPr>
            </a:lvl1pPr>
          </a:lstStyle>
          <a:p>
            <a:r>
              <a:rPr lang="da-DK"/>
              <a:t>Klik for at redigere titeltypografi i masteren</a:t>
            </a:r>
            <a:endParaRPr lang="da-DK" dirty="0"/>
          </a:p>
        </p:txBody>
      </p:sp>
      <p:sp>
        <p:nvSpPr>
          <p:cNvPr id="3" name="Pladsholder til indhold 2"/>
          <p:cNvSpPr>
            <a:spLocks noGrp="1"/>
          </p:cNvSpPr>
          <p:nvPr>
            <p:ph idx="1"/>
          </p:nvPr>
        </p:nvSpPr>
        <p:spPr>
          <a:xfrm>
            <a:off x="1333467" y="1571612"/>
            <a:ext cx="9696000" cy="3816000"/>
          </a:xfrm>
        </p:spPr>
        <p:txBody>
          <a:bodyPr>
            <a:normAutofit/>
          </a:bodyPr>
          <a:lstStyle>
            <a:lvl1pPr>
              <a:buNone/>
              <a:defRPr sz="2800">
                <a:latin typeface="Verdana" pitchFamily="34" charset="0"/>
              </a:defRPr>
            </a:lvl1pPr>
            <a:lvl2pPr>
              <a:defRPr sz="2800">
                <a:latin typeface="Verdana" pitchFamily="34" charset="0"/>
              </a:defRPr>
            </a:lvl2pPr>
            <a:lvl3pPr>
              <a:defRPr sz="2800">
                <a:latin typeface="Verdana" pitchFamily="34" charset="0"/>
              </a:defRPr>
            </a:lvl3pPr>
            <a:lvl4pPr>
              <a:defRPr sz="2800">
                <a:latin typeface="Verdana" pitchFamily="34" charset="0"/>
              </a:defRPr>
            </a:lvl4pPr>
            <a:lvl5pPr>
              <a:defRPr sz="2800">
                <a:latin typeface="Verdana" pitchFamily="34" charset="0"/>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3743AE7C-481C-482B-9C50-776499B1845F}" type="datetime1">
              <a:rPr lang="da-DK" smtClean="0"/>
              <a:t>19-04-2024</a:t>
            </a:fld>
            <a:endParaRPr lang="da-DK"/>
          </a:p>
        </p:txBody>
      </p:sp>
      <p:sp>
        <p:nvSpPr>
          <p:cNvPr id="5" name="Pladsholder til sidefod 4"/>
          <p:cNvSpPr>
            <a:spLocks noGrp="1"/>
          </p:cNvSpPr>
          <p:nvPr>
            <p:ph type="ftr" sz="quarter" idx="11"/>
          </p:nvPr>
        </p:nvSpPr>
        <p:spPr/>
        <p:txBody>
          <a:bodyPr/>
          <a:lstStyle/>
          <a:p>
            <a:endParaRPr lang="da-DK"/>
          </a:p>
        </p:txBody>
      </p:sp>
    </p:spTree>
    <p:extLst>
      <p:ext uri="{BB962C8B-B14F-4D97-AF65-F5344CB8AC3E}">
        <p14:creationId xmlns:p14="http://schemas.microsoft.com/office/powerpoint/2010/main" val="27460286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Indho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10633" y="1697038"/>
            <a:ext cx="9594851" cy="4095750"/>
          </a:xfr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15" name="Slide Number Placeholder 14"/>
          <p:cNvSpPr>
            <a:spLocks noGrp="1"/>
          </p:cNvSpPr>
          <p:nvPr>
            <p:ph type="sldNum" sz="quarter" idx="16"/>
          </p:nvPr>
        </p:nvSpPr>
        <p:spPr/>
        <p:txBody>
          <a:bodyPr/>
          <a:lstStyle/>
          <a:p>
            <a:r>
              <a:rPr lang="da-DK"/>
              <a:t>/ SIDE </a:t>
            </a:r>
            <a:fld id="{543A1537-CCED-4574-B59D-EEA304A9E7B1}" type="slidenum">
              <a:rPr lang="da-DK" smtClean="0"/>
              <a:pPr/>
              <a:t>‹nr.›</a:t>
            </a:fld>
            <a:endParaRPr lang="da-DK"/>
          </a:p>
        </p:txBody>
      </p:sp>
      <p:sp>
        <p:nvSpPr>
          <p:cNvPr id="16" name="Title 15"/>
          <p:cNvSpPr>
            <a:spLocks noGrp="1"/>
          </p:cNvSpPr>
          <p:nvPr>
            <p:ph type="title"/>
          </p:nvPr>
        </p:nvSpPr>
        <p:spPr/>
        <p:txBody>
          <a:bodyPr/>
          <a:lstStyle>
            <a:lvl1pPr>
              <a:defRPr>
                <a:solidFill>
                  <a:srgbClr val="91C68E"/>
                </a:solidFill>
              </a:defRPr>
            </a:lvl1pPr>
          </a:lstStyle>
          <a:p>
            <a:r>
              <a:rPr lang="da-DK" err="1"/>
              <a:t>Click</a:t>
            </a:r>
            <a:r>
              <a:rPr lang="da-DK"/>
              <a:t> to </a:t>
            </a:r>
            <a:r>
              <a:rPr lang="da-DK" err="1"/>
              <a:t>edit</a:t>
            </a:r>
            <a:r>
              <a:rPr lang="da-DK"/>
              <a:t> Master </a:t>
            </a:r>
            <a:r>
              <a:rPr lang="da-DK" err="1"/>
              <a:t>title</a:t>
            </a:r>
            <a:r>
              <a:rPr lang="da-DK"/>
              <a:t> style</a:t>
            </a:r>
          </a:p>
        </p:txBody>
      </p:sp>
    </p:spTree>
    <p:extLst>
      <p:ext uri="{BB962C8B-B14F-4D97-AF65-F5344CB8AC3E}">
        <p14:creationId xmlns:p14="http://schemas.microsoft.com/office/powerpoint/2010/main" val="16052718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p:nvPr>
        </p:nvSpPr>
        <p:spPr>
          <a:xfrm>
            <a:off x="719997" y="5766613"/>
            <a:ext cx="10752001" cy="754839"/>
          </a:xfrm>
        </p:spPr>
        <p:txBody>
          <a:bodyPr/>
          <a:lstStyle>
            <a:lvl1pPr marL="0" indent="0">
              <a:spcBef>
                <a:spcPts val="1800"/>
              </a:spcBef>
              <a:spcAft>
                <a:spcPts val="0"/>
              </a:spcAft>
              <a:buNone/>
              <a:defRPr sz="2400"/>
            </a:lvl1pPr>
            <a:lvl2pPr marL="620713" indent="-230188">
              <a:defRPr/>
            </a:lvl2pPr>
          </a:lstStyle>
          <a:p>
            <a:pPr lvl="0"/>
            <a:endParaRPr lang="da-DK" dirty="0"/>
          </a:p>
        </p:txBody>
      </p:sp>
    </p:spTree>
    <p:extLst>
      <p:ext uri="{BB962C8B-B14F-4D97-AF65-F5344CB8AC3E}">
        <p14:creationId xmlns:p14="http://schemas.microsoft.com/office/powerpoint/2010/main" val="22753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4" name="Content Placeholder 3">
            <a:extLst>
              <a:ext uri="{FF2B5EF4-FFF2-40B4-BE49-F238E27FC236}">
                <a16:creationId xmlns:a16="http://schemas.microsoft.com/office/drawing/2014/main" id="{A99BC931-51B0-2281-9BA4-219DEC6E28C4}"/>
              </a:ext>
            </a:extLst>
          </p:cNvPr>
          <p:cNvSpPr>
            <a:spLocks noGrp="1"/>
          </p:cNvSpPr>
          <p:nvPr>
            <p:ph sz="quarter" idx="18"/>
          </p:nvPr>
        </p:nvSpPr>
        <p:spPr>
          <a:xfrm>
            <a:off x="4362450" y="309563"/>
            <a:ext cx="3684588" cy="180975"/>
          </a:xfrm>
        </p:spPr>
        <p:txBody>
          <a:bodyPr/>
          <a:lstStyle>
            <a:lvl1pPr marL="0" indent="0">
              <a:buNone/>
              <a:defRPr sz="1100"/>
            </a:lvl1pPr>
          </a:lstStyle>
          <a:p>
            <a:pPr lvl="0"/>
            <a:endParaRPr lang="en-IN"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2781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lide 11">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8" name="Table Placeholder 7">
            <a:extLst>
              <a:ext uri="{FF2B5EF4-FFF2-40B4-BE49-F238E27FC236}">
                <a16:creationId xmlns:a16="http://schemas.microsoft.com/office/drawing/2014/main" id="{62F301D2-CA90-0FC4-D2C4-AE56C0D1DA80}"/>
              </a:ext>
            </a:extLst>
          </p:cNvPr>
          <p:cNvSpPr>
            <a:spLocks noGrp="1"/>
          </p:cNvSpPr>
          <p:nvPr>
            <p:ph type="tbl" sz="quarter" idx="13"/>
          </p:nvPr>
        </p:nvSpPr>
        <p:spPr>
          <a:xfrm>
            <a:off x="720725" y="1997075"/>
            <a:ext cx="10750550" cy="3966657"/>
          </a:xfrm>
        </p:spPr>
        <p:txBody>
          <a:bodyPr/>
          <a:lstStyle>
            <a:lvl1pPr marL="0" indent="0">
              <a:buNone/>
              <a:defRPr/>
            </a:lvl1pPr>
          </a:lstStyle>
          <a:p>
            <a:endParaRPr lang="en-IN" dirty="0"/>
          </a:p>
        </p:txBody>
      </p:sp>
      <p:sp>
        <p:nvSpPr>
          <p:cNvPr id="10" name="Content Placeholder 9">
            <a:extLst>
              <a:ext uri="{FF2B5EF4-FFF2-40B4-BE49-F238E27FC236}">
                <a16:creationId xmlns:a16="http://schemas.microsoft.com/office/drawing/2014/main" id="{966053D2-D825-CC71-6590-5F914290C43C}"/>
              </a:ext>
            </a:extLst>
          </p:cNvPr>
          <p:cNvSpPr>
            <a:spLocks noGrp="1"/>
          </p:cNvSpPr>
          <p:nvPr>
            <p:ph sz="quarter" idx="14"/>
          </p:nvPr>
        </p:nvSpPr>
        <p:spPr>
          <a:xfrm>
            <a:off x="720725" y="6118693"/>
            <a:ext cx="10750550" cy="309562"/>
          </a:xfrm>
        </p:spPr>
        <p:txBody>
          <a:bodyPr/>
          <a:lstStyle>
            <a:lvl1pPr marL="0" indent="0">
              <a:buNone/>
              <a:defRPr lang="en-IN" sz="1100" i="1" kern="1200" noProof="0" dirty="0">
                <a:solidFill>
                  <a:schemeClr val="tx1"/>
                </a:solidFill>
                <a:latin typeface="KBH" panose="00000500000000000000" pitchFamily="2" charset="0"/>
                <a:ea typeface="+mn-ea"/>
                <a:cs typeface="+mn-cs"/>
              </a:defRPr>
            </a:lvl1pPr>
          </a:lstStyle>
          <a:p>
            <a:pPr lvl="0"/>
            <a:endParaRPr lang="en-IN"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606630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2171204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fld id="{FF65C8EF-5DEC-4897-AEA6-CCFC176D163E}" type="datetime1">
              <a:rPr lang="da-DK" smtClean="0"/>
              <a:t>19-04-2024</a:t>
            </a:fld>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4149409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fld id="{51F90177-C76F-48E3-8EDE-02639522C03F}" type="datetime1">
              <a:rPr lang="da-DK" smtClean="0"/>
              <a:t>19-04-2024</a:t>
            </a:fld>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960014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fld id="{976D7872-BC8D-4642-9592-A2B88EE320AE}" type="datetime1">
              <a:rPr lang="da-DK" smtClean="0"/>
              <a:t>19-04-2024</a:t>
            </a:fld>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55274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fld id="{9D347363-8E32-4D93-923F-5909F13BE051}" type="datetime1">
              <a:rPr lang="da-DK" smtClean="0"/>
              <a:t>19-04-2024</a:t>
            </a:fld>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869224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fld id="{C473EAF3-2564-4153-B19C-7670A1D6AAF6}" type="datetime1">
              <a:rPr lang="da-DK" smtClean="0"/>
              <a:t>19-04-2024</a:t>
            </a:fld>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6784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fld id="{5534CA96-BEA0-4F11-BAE4-66722B33ACEE}" type="datetime1">
              <a:rPr lang="da-DK" smtClean="0"/>
              <a:t>19-04-2024</a:t>
            </a:fld>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713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fld id="{6F0054A5-0A35-42F2-BF88-C82E15479369}" type="datetime1">
              <a:rPr lang="da-DK" smtClean="0"/>
              <a:t>19-04-2024</a:t>
            </a:fld>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05217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fld id="{19F88330-2620-4724-9861-AD89D05EDF32}" type="datetime1">
              <a:rPr lang="da-DK" smtClean="0"/>
              <a:t>19-04-2024</a:t>
            </a:fld>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7162652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fld id="{1ED00811-B755-47D9-A2BA-1F011119B0D2}" type="datetime1">
              <a:rPr lang="da-DK" smtClean="0"/>
              <a:t>19-04-2024</a:t>
            </a:fld>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778151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fld id="{F086AA13-E787-45FD-AA0D-FE56CA9501DB}" type="datetime1">
              <a:rPr lang="da-DK" smtClean="0"/>
              <a:t>19-04-2024</a:t>
            </a:fld>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29344546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fld id="{F195D3CD-B7B5-43C6-AC9D-6AC3A81D98E0}" type="datetime1">
              <a:rPr lang="da-DK" smtClean="0"/>
              <a:t>19-04-2024</a:t>
            </a:fld>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endParaRPr lang="da-DK" dirty="0"/>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505767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fld id="{8D27DC46-B1B1-4BD7-9B99-E6B45C8758EB}" type="datetime1">
              <a:rPr lang="da-DK" smtClean="0"/>
              <a:t>19-04-2024</a:t>
            </a:fld>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3554237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fld id="{B464F920-9FEE-4F98-9A9A-39B31A69B072}" type="datetime1">
              <a:rPr lang="da-DK" smtClean="0"/>
              <a:t>19-04-2024</a:t>
            </a:fld>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696819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fld id="{2C3F35E1-F3D3-4FC6-98E4-C602A06ADC7F}" type="datetime1">
              <a:rPr lang="da-DK" smtClean="0"/>
              <a:t>19-04-2024</a:t>
            </a:fld>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20737592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fld id="{7CB04269-B208-41DA-A06D-5CAFC5C5FC70}" type="datetime1">
              <a:rPr lang="da-DK" smtClean="0"/>
              <a:t>19-04-2024</a:t>
            </a:fld>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10377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fld id="{CF822163-0F85-4B17-808C-966B83E1B790}" type="datetime1">
              <a:rPr lang="da-DK" noProof="0" smtClean="0"/>
              <a:t>19-04-2024</a:t>
            </a:fld>
            <a:endParaRPr lang="da-DK" noProof="0" dirty="0"/>
          </a:p>
        </p:txBody>
      </p:sp>
      <p:sp>
        <p:nvSpPr>
          <p:cNvPr id="5" name="SD_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6216220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fld id="{74F58332-8789-438C-B819-F3961B1E958A}" type="datetime1">
              <a:rPr lang="da-DK" smtClean="0"/>
              <a:t>19-04-2024</a:t>
            </a:fld>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98980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fld id="{874FBE2B-56E1-4EB5-B785-1A509F83A64F}" type="datetime1">
              <a:rPr lang="da-DK" smtClean="0"/>
              <a:t>19-04-2024</a:t>
            </a:fld>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15085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fld id="{B12E5A44-8A55-4210-AE4D-39ECA2490851}" type="datetime1">
              <a:rPr lang="da-DK" smtClean="0"/>
              <a:t>19-04-2024</a:t>
            </a:fld>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803544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fld id="{DDC3D4D2-17D2-45BD-BEDF-F2578A8B0242}" type="datetime1">
              <a:rPr lang="da-DK" smtClean="0"/>
              <a:t>19-04-2024</a:t>
            </a:fld>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9491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fld id="{9730EE09-0319-4E6A-A4FC-30734FA489FD}" type="datetime1">
              <a:rPr lang="da-DK" smtClean="0"/>
              <a:t>19-04-2024</a:t>
            </a:fld>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7430504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fld id="{38D139CF-9D20-431A-AF9C-30FBC1E65136}" type="datetime1">
              <a:rPr lang="da-DK" smtClean="0"/>
              <a:t>19-04-2024</a:t>
            </a:fld>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9547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fld id="{022879C1-C75E-473F-96C8-F02BA70C69AA}" type="datetime1">
              <a:rPr lang="da-DK" smtClean="0"/>
              <a:t>19-04-2024</a:t>
            </a:fld>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1688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fld id="{95FEA2D3-9D02-4F29-960F-0A53775FE6B5}" type="datetime1">
              <a:rPr lang="da-DK" smtClean="0"/>
              <a:t>19-04-2024</a:t>
            </a:fld>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112371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fld id="{0D43BB03-6203-4F4C-8592-4C6B6041072C}" type="datetime1">
              <a:rPr lang="da-DK" smtClean="0"/>
              <a:t>19-04-2024</a:t>
            </a:fld>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170811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4.xml"/><Relationship Id="rId47" Type="http://schemas.openxmlformats.org/officeDocument/2006/relationships/tags" Target="../tags/tag9.xml"/><Relationship Id="rId50"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45"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6.xml"/><Relationship Id="rId52"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5.xml"/><Relationship Id="rId48" Type="http://schemas.openxmlformats.org/officeDocument/2006/relationships/tags" Target="../tags/tag10.xml"/><Relationship Id="rId8" Type="http://schemas.openxmlformats.org/officeDocument/2006/relationships/slideLayout" Target="../slideLayouts/slideLayout8.xml"/><Relationship Id="rId51" Type="http://schemas.openxmlformats.org/officeDocument/2006/relationships/tags" Target="../tags/tag1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8.xml"/><Relationship Id="rId20" Type="http://schemas.openxmlformats.org/officeDocument/2006/relationships/slideLayout" Target="../slideLayouts/slideLayout20.xml"/><Relationship Id="rId4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ags" Target="../tags/tag1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tags" Target="../tags/tag20.xml"/><Relationship Id="rId47" Type="http://schemas.openxmlformats.org/officeDocument/2006/relationships/tags" Target="../tags/tag25.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tags" Target="../tags/tag23.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theme" Target="../theme/theme2.xml"/><Relationship Id="rId49" Type="http://schemas.openxmlformats.org/officeDocument/2006/relationships/tags" Target="../tags/tag27.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4" Type="http://schemas.openxmlformats.org/officeDocument/2006/relationships/tags" Target="../tags/tag22.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tags" Target="../tags/tag21.xml"/><Relationship Id="rId48" Type="http://schemas.openxmlformats.org/officeDocument/2006/relationships/tags" Target="../tags/tag26.xml"/><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ags" Target="../tags/tag16.xml"/><Relationship Id="rId46" Type="http://schemas.openxmlformats.org/officeDocument/2006/relationships/tags" Target="../tags/tag24.xml"/><Relationship Id="rId20" Type="http://schemas.openxmlformats.org/officeDocument/2006/relationships/slideLayout" Target="../slideLayouts/slideLayout58.xml"/><Relationship Id="rId41" Type="http://schemas.openxmlformats.org/officeDocument/2006/relationships/tags" Target="../tags/tag19.xml"/><Relationship Id="rId1" Type="http://schemas.openxmlformats.org/officeDocument/2006/relationships/slideLayout" Target="../slideLayouts/slideLayout39.xml"/><Relationship Id="rId6"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theme" Target="../theme/theme3.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9" Type="http://schemas.openxmlformats.org/officeDocument/2006/relationships/slideLayout" Target="../slideLayouts/slideLayout102.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tags" Target="../tags/tag28.xml"/><Relationship Id="rId45" Type="http://schemas.openxmlformats.org/officeDocument/2006/relationships/tags" Target="../tags/tag33.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tags" Target="../tags/tag37.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4" Type="http://schemas.openxmlformats.org/officeDocument/2006/relationships/tags" Target="../tags/tag32.xml"/><Relationship Id="rId52" Type="http://schemas.openxmlformats.org/officeDocument/2006/relationships/tags" Target="../tags/tag40.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1.xml"/><Relationship Id="rId51" Type="http://schemas.openxmlformats.org/officeDocument/2006/relationships/tags" Target="../tags/tag39.xml"/><Relationship Id="rId3" Type="http://schemas.openxmlformats.org/officeDocument/2006/relationships/slideLayout" Target="../slideLayouts/slideLayout76.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tags" Target="../tags/tag34.xml"/><Relationship Id="rId20" Type="http://schemas.openxmlformats.org/officeDocument/2006/relationships/slideLayout" Target="../slideLayouts/slideLayout93.xml"/><Relationship Id="rId41" Type="http://schemas.openxmlformats.org/officeDocument/2006/relationships/tags" Target="../tags/tag29.xml"/><Relationship Id="rId1" Type="http://schemas.openxmlformats.org/officeDocument/2006/relationships/slideLayout" Target="../slideLayouts/slideLayout74.xml"/><Relationship Id="rId6"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0"/>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1"/>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2"/>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3"/>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4"/>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5"/>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6"/>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7"/>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8"/>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9"/>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50"/>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51"/>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2"/>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890" r:id="rId2"/>
    <p:sldLayoutId id="2147483776" r:id="rId3"/>
    <p:sldLayoutId id="2147483785" r:id="rId4"/>
    <p:sldLayoutId id="2147483813" r:id="rId5"/>
    <p:sldLayoutId id="2147483777" r:id="rId6"/>
    <p:sldLayoutId id="2147483812" r:id="rId7"/>
    <p:sldLayoutId id="2147483778" r:id="rId8"/>
    <p:sldLayoutId id="2147483811" r:id="rId9"/>
    <p:sldLayoutId id="2147483786" r:id="rId10"/>
    <p:sldLayoutId id="2147483787" r:id="rId11"/>
    <p:sldLayoutId id="2147483892" r:id="rId12"/>
    <p:sldLayoutId id="2147483788" r:id="rId13"/>
    <p:sldLayoutId id="2147483784" r:id="rId14"/>
    <p:sldLayoutId id="2147483780" r:id="rId15"/>
    <p:sldLayoutId id="2147483783" r:id="rId16"/>
    <p:sldLayoutId id="2147483756" r:id="rId17"/>
    <p:sldLayoutId id="2147483781" r:id="rId18"/>
    <p:sldLayoutId id="2147483779" r:id="rId19"/>
    <p:sldLayoutId id="2147483790" r:id="rId20"/>
    <p:sldLayoutId id="2147483791" r:id="rId21"/>
    <p:sldLayoutId id="2147483792" r:id="rId22"/>
    <p:sldLayoutId id="2147483793" r:id="rId23"/>
    <p:sldLayoutId id="2147483764" r:id="rId24"/>
    <p:sldLayoutId id="2147483794" r:id="rId25"/>
    <p:sldLayoutId id="2147483797" r:id="rId26"/>
    <p:sldLayoutId id="2147483796" r:id="rId27"/>
    <p:sldLayoutId id="2147483795" r:id="rId28"/>
    <p:sldLayoutId id="2147483798" r:id="rId29"/>
    <p:sldLayoutId id="2147483767" r:id="rId30"/>
    <p:sldLayoutId id="2147483768" r:id="rId31"/>
    <p:sldLayoutId id="2147483805" r:id="rId32"/>
    <p:sldLayoutId id="2147483806" r:id="rId33"/>
    <p:sldLayoutId id="2147483807" r:id="rId34"/>
    <p:sldLayoutId id="2147483808" r:id="rId35"/>
    <p:sldLayoutId id="2147483809" r:id="rId36"/>
    <p:sldLayoutId id="2147483810" r:id="rId37"/>
    <p:sldLayoutId id="2147483891" r:id="rId38"/>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fld id="{7FD25F33-2FF4-4824-9FF9-C4E79D27E859}" type="datetime1">
              <a:rPr lang="da-DK" smtClean="0"/>
              <a:t>19-04-2024</a:t>
            </a:fld>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0"/>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1"/>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2"/>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3"/>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4"/>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5"/>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6"/>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7"/>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8"/>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9"/>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50"/>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51"/>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2"/>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53949591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3" r:id="rId32"/>
    <p:sldLayoutId id="2147483884" r:id="rId33"/>
    <p:sldLayoutId id="2147483885" r:id="rId34"/>
    <p:sldLayoutId id="2147483886" r:id="rId35"/>
    <p:sldLayoutId id="2147483887" r:id="rId36"/>
    <p:sldLayoutId id="2147483888" r:id="rId37"/>
    <p:sldLayoutId id="2147483889" r:id="rId38"/>
  </p:sldLayoutIdLst>
  <p:hf hdr="0" ft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amk.kk.dk/sites/amk.kk.dk/files/trin_og_tidsplan_skema.docx"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medarbejder.kk.dk/artikel/vold-trusler-om-vold-mobning-og-chikan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arbejder.kk.dk/artikel/vold-trusler-om-vold-mobning-og-chikan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medarbejder.kk.dk/artikel/vold-trusler-om-vold-mobning-og-chikane" TargetMode="External"/><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60235949-BCB7-4310-AD88-FBE26C5A28D4}"/>
              </a:ext>
            </a:extLst>
          </p:cNvPr>
          <p:cNvSpPr>
            <a:spLocks noGrp="1"/>
          </p:cNvSpPr>
          <p:nvPr>
            <p:ph type="body" sz="quarter" idx="17"/>
          </p:nvPr>
        </p:nvSpPr>
        <p:spPr>
          <a:xfrm>
            <a:off x="4436224" y="311578"/>
            <a:ext cx="3419553" cy="180000"/>
          </a:xfrm>
        </p:spPr>
        <p:txBody>
          <a:bodyPr/>
          <a:lstStyle/>
          <a:p>
            <a:r>
              <a:rPr lang="da-DK" dirty="0"/>
              <a:t>Arbejdsmiljø København	</a:t>
            </a:r>
          </a:p>
        </p:txBody>
      </p:sp>
      <p:pic>
        <p:nvPicPr>
          <p:cNvPr id="6" name="Billede 5" descr="Illustration som viser 1. Sæt i gang">
            <a:extLst>
              <a:ext uri="{FF2B5EF4-FFF2-40B4-BE49-F238E27FC236}">
                <a16:creationId xmlns:a16="http://schemas.microsoft.com/office/drawing/2014/main" id="{20B7EFEB-8A80-4740-9963-A00EBAC20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341" y="932180"/>
            <a:ext cx="5200185" cy="3676693"/>
          </a:xfrm>
          <a:prstGeom prst="rect">
            <a:avLst/>
          </a:prstGeom>
        </p:spPr>
      </p:pic>
      <p:sp>
        <p:nvSpPr>
          <p:cNvPr id="2" name="Titel 1">
            <a:extLst>
              <a:ext uri="{FF2B5EF4-FFF2-40B4-BE49-F238E27FC236}">
                <a16:creationId xmlns:a16="http://schemas.microsoft.com/office/drawing/2014/main" id="{6121221B-B81F-4A96-9C48-91A408FF76D9}"/>
              </a:ext>
            </a:extLst>
          </p:cNvPr>
          <p:cNvSpPr>
            <a:spLocks noGrp="1"/>
          </p:cNvSpPr>
          <p:nvPr>
            <p:ph type="ctrTitle"/>
          </p:nvPr>
        </p:nvSpPr>
        <p:spPr>
          <a:xfrm>
            <a:off x="710842" y="2904150"/>
            <a:ext cx="10752001" cy="2056406"/>
          </a:xfrm>
        </p:spPr>
        <p:txBody>
          <a:bodyPr>
            <a:normAutofit/>
          </a:bodyPr>
          <a:lstStyle/>
          <a:p>
            <a:r>
              <a:rPr lang="da-DK" sz="8000" dirty="0"/>
              <a:t>Første møde </a:t>
            </a:r>
            <a:br>
              <a:rPr lang="da-DK" sz="8000" dirty="0"/>
            </a:br>
            <a:r>
              <a:rPr lang="da-DK" sz="8000" dirty="0"/>
              <a:t>i Arbejdsgruppen </a:t>
            </a:r>
            <a:endParaRPr lang="da-DK" sz="11500" dirty="0"/>
          </a:p>
        </p:txBody>
      </p:sp>
      <p:sp>
        <p:nvSpPr>
          <p:cNvPr id="11" name="Grafik 7" descr="Logo: Københavns Kommune.">
            <a:extLst>
              <a:ext uri="{FF2B5EF4-FFF2-40B4-BE49-F238E27FC236}">
                <a16:creationId xmlns:a16="http://schemas.microsoft.com/office/drawing/2014/main" id="{AA3804BC-F799-FDAB-A4FA-51D2588E40DC}"/>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11497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DAE8"/>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1DC012D-8EE2-4825-8EE0-13A453B40EE4}"/>
              </a:ext>
            </a:extLst>
          </p:cNvPr>
          <p:cNvSpPr>
            <a:spLocks noGrp="1"/>
          </p:cNvSpPr>
          <p:nvPr>
            <p:ph type="title"/>
          </p:nvPr>
        </p:nvSpPr>
        <p:spPr/>
        <p:txBody>
          <a:bodyPr/>
          <a:lstStyle/>
          <a:p>
            <a:r>
              <a:rPr lang="da-DK" dirty="0"/>
              <a:t>Hvad har vi allerede styr på?</a:t>
            </a:r>
          </a:p>
        </p:txBody>
      </p:sp>
      <p:sp>
        <p:nvSpPr>
          <p:cNvPr id="12" name="Pladsholder til tekst 11">
            <a:extLst>
              <a:ext uri="{FF2B5EF4-FFF2-40B4-BE49-F238E27FC236}">
                <a16:creationId xmlns:a16="http://schemas.microsoft.com/office/drawing/2014/main" id="{13392D94-62D6-4E6C-A413-BF4C8F017759}"/>
              </a:ext>
            </a:extLst>
          </p:cNvPr>
          <p:cNvSpPr>
            <a:spLocks noGrp="1"/>
          </p:cNvSpPr>
          <p:nvPr>
            <p:ph idx="1"/>
          </p:nvPr>
        </p:nvSpPr>
        <p:spPr>
          <a:xfrm>
            <a:off x="719998" y="2229666"/>
            <a:ext cx="10752002" cy="3932952"/>
          </a:xfrm>
          <a:solidFill>
            <a:srgbClr val="C5DAE8"/>
          </a:solidFill>
        </p:spPr>
        <p:txBody>
          <a:bodyPr/>
          <a:lstStyle/>
          <a:p>
            <a:pPr marL="0" indent="0">
              <a:buNone/>
            </a:pPr>
            <a:r>
              <a:rPr lang="da-DK" dirty="0"/>
              <a:t>Drøft i Arbejdsgruppen:</a:t>
            </a:r>
          </a:p>
          <a:p>
            <a:pPr marL="0" indent="0">
              <a:buNone/>
            </a:pPr>
            <a:endParaRPr lang="da-DK" dirty="0"/>
          </a:p>
          <a:p>
            <a:r>
              <a:rPr lang="da-DK" dirty="0"/>
              <a:t>Hvilke former for krænkende adfærd har vi på arbejdspladsen? </a:t>
            </a:r>
          </a:p>
          <a:p>
            <a:endParaRPr lang="da-DK" dirty="0"/>
          </a:p>
          <a:p>
            <a:r>
              <a:rPr lang="da-DK" dirty="0"/>
              <a:t>Hvad har vi allerede af data i forhold til at identificere krænkende adfærd? </a:t>
            </a:r>
          </a:p>
          <a:p>
            <a:endParaRPr lang="da-DK" dirty="0"/>
          </a:p>
          <a:p>
            <a:r>
              <a:rPr lang="da-DK" dirty="0"/>
              <a:t>Hvad har vi af forebyggende tiltag?</a:t>
            </a:r>
          </a:p>
          <a:p>
            <a:endParaRPr lang="da-DK" dirty="0"/>
          </a:p>
          <a:p>
            <a:r>
              <a:rPr lang="da-DK" dirty="0"/>
              <a:t> Hvad har vi af retningslinjer/beredskabsplaner i forhold til at håndtere hændelser med krænkende adfærd?</a:t>
            </a:r>
          </a:p>
        </p:txBody>
      </p:sp>
      <p:pic>
        <p:nvPicPr>
          <p:cNvPr id="6" name="Grafik 5">
            <a:extLst>
              <a:ext uri="{FF2B5EF4-FFF2-40B4-BE49-F238E27FC236}">
                <a16:creationId xmlns:a16="http://schemas.microsoft.com/office/drawing/2014/main" id="{5D63EFA2-6E89-4F17-AC5C-B6AE6BBB92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9303" y="-245981"/>
            <a:ext cx="2835238" cy="2835238"/>
          </a:xfrm>
          <a:prstGeom prst="rect">
            <a:avLst/>
          </a:prstGeom>
        </p:spPr>
      </p:pic>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10</a:t>
            </a:fld>
            <a:endParaRPr lang="da-DK" dirty="0"/>
          </a:p>
        </p:txBody>
      </p:sp>
    </p:spTree>
    <p:extLst>
      <p:ext uri="{BB962C8B-B14F-4D97-AF65-F5344CB8AC3E}">
        <p14:creationId xmlns:p14="http://schemas.microsoft.com/office/powerpoint/2010/main" val="82000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dirty="0"/>
              <a:t>Tovholders forberedelse til første møde i arbejdsgruppen</a:t>
            </a:r>
            <a:endParaRPr lang="da-DK" sz="2800" dirty="0">
              <a:highlight>
                <a:srgbClr val="FFFF00"/>
              </a:highlight>
            </a:endParaRPr>
          </a:p>
        </p:txBody>
      </p:sp>
      <p:sp>
        <p:nvSpPr>
          <p:cNvPr id="3" name="Pladsholder til tekst 2">
            <a:extLst>
              <a:ext uri="{FF2B5EF4-FFF2-40B4-BE49-F238E27FC236}">
                <a16:creationId xmlns:a16="http://schemas.microsoft.com/office/drawing/2014/main" id="{D61E7333-0EAC-4172-A471-ACDF432CA9B2}"/>
              </a:ext>
            </a:extLst>
          </p:cNvPr>
          <p:cNvSpPr>
            <a:spLocks noGrp="1"/>
          </p:cNvSpPr>
          <p:nvPr>
            <p:ph idx="1"/>
          </p:nvPr>
        </p:nvSpPr>
        <p:spPr>
          <a:noFill/>
        </p:spPr>
        <p:txBody>
          <a:bodyPr/>
          <a:lstStyle/>
          <a:p>
            <a:pPr marL="0" indent="0">
              <a:buNone/>
            </a:pPr>
            <a:r>
              <a:rPr lang="da-DK" dirty="0"/>
              <a:t> Afsæt 1½ time til det første møde i Arbejdsgruppen. </a:t>
            </a:r>
          </a:p>
          <a:p>
            <a:pPr marL="0" indent="0">
              <a:buNone/>
            </a:pPr>
            <a:endParaRPr lang="da-DK" dirty="0"/>
          </a:p>
          <a:p>
            <a:pPr marL="0" indent="0">
              <a:buNone/>
            </a:pPr>
            <a:r>
              <a:rPr lang="da-DK" b="1" dirty="0"/>
              <a:t>Forberedelse af mødet</a:t>
            </a:r>
          </a:p>
          <a:p>
            <a:r>
              <a:rPr lang="da-DK" dirty="0"/>
              <a:t>Læs Københavns </a:t>
            </a:r>
            <a:r>
              <a:rPr kumimoji="0" lang="da-DK" sz="2000" u="none" strike="noStrike" kern="1200" cap="none" spc="0" normalizeH="0" baseline="0" noProof="0" dirty="0">
                <a:ln>
                  <a:noFill/>
                </a:ln>
                <a:solidFill>
                  <a:prstClr val="black"/>
                </a:solidFill>
                <a:effectLst/>
                <a:uLnTx/>
                <a:uFillTx/>
                <a:ea typeface="+mn-ea"/>
                <a:cs typeface="+mn-cs"/>
              </a:rPr>
              <a:t>Kommunes politik og retningslinjer vedr. vold, trusler, chikane, seksuel chikane, mobning mv. (krænkende adfærd) på arbejdspladsen</a:t>
            </a:r>
            <a:endParaRPr lang="da-DK" dirty="0"/>
          </a:p>
          <a:p>
            <a:r>
              <a:rPr lang="da-DK" dirty="0"/>
              <a:t>Undersøg hvilke lokale og forvaltningsmæssige retningslinjer og/eller beredskabsplaner, der allerede findes på arbejdspladsen </a:t>
            </a:r>
          </a:p>
          <a:p>
            <a:r>
              <a:rPr lang="da-DK" dirty="0"/>
              <a:t>Print dagsorden, dias og materiale til arbejdsgruppen </a:t>
            </a:r>
          </a:p>
          <a:p>
            <a:r>
              <a:rPr lang="da-DK" dirty="0"/>
              <a:t>Print Trin og Tidsplanskabelonen til at udfylde på mødet</a:t>
            </a:r>
          </a:p>
        </p:txBody>
      </p:sp>
      <p:sp>
        <p:nvSpPr>
          <p:cNvPr id="5" name="Pladsholder til slidenumm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2</a:t>
            </a:fld>
            <a:endParaRPr lang="da-DK" noProof="0" dirty="0"/>
          </a:p>
        </p:txBody>
      </p:sp>
    </p:spTree>
    <p:extLst>
      <p:ext uri="{BB962C8B-B14F-4D97-AF65-F5344CB8AC3E}">
        <p14:creationId xmlns:p14="http://schemas.microsoft.com/office/powerpoint/2010/main" val="48045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3F7"/>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CA45FD-C9F0-1EB3-11D6-74B14739EFEB}"/>
              </a:ext>
            </a:extLst>
          </p:cNvPr>
          <p:cNvSpPr>
            <a:spLocks noGrp="1"/>
          </p:cNvSpPr>
          <p:nvPr>
            <p:ph type="title"/>
          </p:nvPr>
        </p:nvSpPr>
        <p:spPr/>
        <p:txBody>
          <a:bodyPr/>
          <a:lstStyle/>
          <a:p>
            <a:r>
              <a:rPr lang="en-IN"/>
              <a:t>Fra KK politik til lokale retningslinjer</a:t>
            </a:r>
            <a:endParaRPr lang="en-IN" dirty="0"/>
          </a:p>
        </p:txBody>
      </p:sp>
      <p:pic>
        <p:nvPicPr>
          <p:cNvPr id="9" name="Billede 8" descr="Illustration som viser &#10;- 1. Sæt i gang&#10;- 2. Med skal med&#10;- 3. Alle skal med&#10;- 4. Lav lokale retningslinjer&#10;- 5. Del og brug">
            <a:extLst>
              <a:ext uri="{FF2B5EF4-FFF2-40B4-BE49-F238E27FC236}">
                <a16:creationId xmlns:a16="http://schemas.microsoft.com/office/drawing/2014/main" id="{3A942E53-1A65-47E3-81C3-E3EF376D2E53}"/>
              </a:ext>
            </a:extLst>
          </p:cNvPr>
          <p:cNvPicPr>
            <a:picLocks noChangeAspect="1"/>
          </p:cNvPicPr>
          <p:nvPr/>
        </p:nvPicPr>
        <p:blipFill>
          <a:blip r:embed="rId3"/>
          <a:stretch>
            <a:fillRect/>
          </a:stretch>
        </p:blipFill>
        <p:spPr>
          <a:xfrm>
            <a:off x="1944642" y="640265"/>
            <a:ext cx="8276668" cy="5852479"/>
          </a:xfrm>
          <a:prstGeom prst="rect">
            <a:avLst/>
          </a:prstGeom>
        </p:spPr>
      </p:pic>
    </p:spTree>
    <p:extLst>
      <p:ext uri="{BB962C8B-B14F-4D97-AF65-F5344CB8AC3E}">
        <p14:creationId xmlns:p14="http://schemas.microsoft.com/office/powerpoint/2010/main" val="220152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dirty="0"/>
              <a:t>Dagsorden</a:t>
            </a:r>
            <a:endParaRPr lang="da-DK" dirty="0">
              <a:highlight>
                <a:srgbClr val="FFFF00"/>
              </a:highlight>
            </a:endParaRPr>
          </a:p>
        </p:txBody>
      </p:sp>
      <p:sp>
        <p:nvSpPr>
          <p:cNvPr id="3" name="Pladsholder til tekst 2">
            <a:extLst>
              <a:ext uri="{FF2B5EF4-FFF2-40B4-BE49-F238E27FC236}">
                <a16:creationId xmlns:a16="http://schemas.microsoft.com/office/drawing/2014/main" id="{D61E7333-0EAC-4172-A471-ACDF432CA9B2}"/>
              </a:ext>
            </a:extLst>
          </p:cNvPr>
          <p:cNvSpPr>
            <a:spLocks noGrp="1"/>
          </p:cNvSpPr>
          <p:nvPr>
            <p:ph idx="1"/>
          </p:nvPr>
        </p:nvSpPr>
        <p:spPr/>
        <p:txBody>
          <a:bodyPr/>
          <a:lstStyle/>
          <a:p>
            <a:r>
              <a:rPr lang="da-DK" dirty="0"/>
              <a:t>Velkommen til møde i Arbejdsgruppen </a:t>
            </a:r>
          </a:p>
          <a:p>
            <a:r>
              <a:rPr lang="da-DK" dirty="0"/>
              <a:t>Hvorfor skal vi lave/justere den lokale retningslinje – hvad siger Arbejdsmiljøloven og Københavns Kommunes politik for krænkende adfærd </a:t>
            </a:r>
          </a:p>
          <a:p>
            <a:r>
              <a:rPr lang="da-DK" dirty="0"/>
              <a:t>Hvad er krænkende adfærd  </a:t>
            </a:r>
          </a:p>
          <a:p>
            <a:r>
              <a:rPr lang="da-DK" dirty="0"/>
              <a:t>Hvad skal den lokale retningslinje for krænkende adfærd indeholde</a:t>
            </a:r>
          </a:p>
          <a:p>
            <a:r>
              <a:rPr lang="da-DK" dirty="0"/>
              <a:t>Hvad har vi allerede af lokale og forvaltningsmæssige retningslinjer og/eller beredskabsplaner hos os </a:t>
            </a:r>
          </a:p>
          <a:p>
            <a:r>
              <a:rPr lang="da-DK" dirty="0"/>
              <a:t>Aftale om tidsplan for udarbejdelse af lokal retningslinje for krænkende adfærd hos os – </a:t>
            </a:r>
            <a:r>
              <a:rPr lang="da-DK" dirty="0">
                <a:hlinkClick r:id="rId3"/>
              </a:rPr>
              <a:t>se ”Trin og tidsplan for udarbejdelse af lokale retningslinjer for krænkende adfærd” her</a:t>
            </a:r>
            <a:endParaRPr lang="da-DK" dirty="0"/>
          </a:p>
        </p:txBody>
      </p:sp>
      <p:sp>
        <p:nvSpPr>
          <p:cNvPr id="5" name="Pladsholder til slidenumm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4</a:t>
            </a:fld>
            <a:endParaRPr lang="da-DK" noProof="0" dirty="0"/>
          </a:p>
        </p:txBody>
      </p:sp>
    </p:spTree>
    <p:extLst>
      <p:ext uri="{BB962C8B-B14F-4D97-AF65-F5344CB8AC3E}">
        <p14:creationId xmlns:p14="http://schemas.microsoft.com/office/powerpoint/2010/main" val="24206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4C8A5-674D-4944-ACB6-CA6887DAA602}"/>
              </a:ext>
            </a:extLst>
          </p:cNvPr>
          <p:cNvSpPr>
            <a:spLocks noGrp="1"/>
          </p:cNvSpPr>
          <p:nvPr>
            <p:ph type="title"/>
          </p:nvPr>
        </p:nvSpPr>
        <p:spPr/>
        <p:txBody>
          <a:bodyPr/>
          <a:lstStyle/>
          <a:p>
            <a:r>
              <a:rPr lang="da-DK" dirty="0"/>
              <a:t>Arbejdsmiljøloven </a:t>
            </a:r>
          </a:p>
        </p:txBody>
      </p:sp>
      <p:sp>
        <p:nvSpPr>
          <p:cNvPr id="5" name="Pladsholder til tekst 4">
            <a:extLst>
              <a:ext uri="{FF2B5EF4-FFF2-40B4-BE49-F238E27FC236}">
                <a16:creationId xmlns:a16="http://schemas.microsoft.com/office/drawing/2014/main" id="{B6413C51-D80B-4578-9D25-0CEFB3C9E30E}"/>
              </a:ext>
            </a:extLst>
          </p:cNvPr>
          <p:cNvSpPr>
            <a:spLocks noGrp="1"/>
          </p:cNvSpPr>
          <p:nvPr>
            <p:ph type="body" sz="quarter" idx="13"/>
          </p:nvPr>
        </p:nvSpPr>
        <p:spPr>
          <a:xfrm>
            <a:off x="719997" y="2609850"/>
            <a:ext cx="10752001" cy="3451950"/>
          </a:xfrm>
        </p:spPr>
        <p:txBody>
          <a:bodyPr/>
          <a:lstStyle/>
          <a:p>
            <a:pPr marL="0" indent="0">
              <a:spcBef>
                <a:spcPts val="0"/>
              </a:spcBef>
              <a:buNone/>
            </a:pPr>
            <a:r>
              <a:rPr lang="da-DK" sz="2800" b="1" i="1" dirty="0"/>
              <a:t>§ 22.</a:t>
            </a:r>
            <a:r>
              <a:rPr lang="da-DK" sz="2800" i="1" dirty="0"/>
              <a:t> Arbejdet skal i alle led planlægges, tilrettelægges og udføres således, at det er sikkerheds- og sundhedsmæssigt fuldt forsvarligt på kort og lang sigt i forhold til krænkende handlinger. </a:t>
            </a:r>
          </a:p>
          <a:p>
            <a:pPr marL="0" indent="0" algn="r">
              <a:buNone/>
            </a:pPr>
            <a:r>
              <a:rPr lang="da-DK" sz="1800" dirty="0"/>
              <a:t>(Bekendtgørelsen om psykisk arbejdsmiljø a 30. sept. 2020)</a:t>
            </a:r>
          </a:p>
        </p:txBody>
      </p:sp>
      <p:sp>
        <p:nvSpPr>
          <p:cNvPr id="4" name="Pladsholder til slidenummer 3">
            <a:extLst>
              <a:ext uri="{FF2B5EF4-FFF2-40B4-BE49-F238E27FC236}">
                <a16:creationId xmlns:a16="http://schemas.microsoft.com/office/drawing/2014/main" id="{32D06441-7DE2-4E88-BACD-3C820A885B7E}"/>
              </a:ext>
            </a:extLst>
          </p:cNvPr>
          <p:cNvSpPr>
            <a:spLocks noGrp="1"/>
          </p:cNvSpPr>
          <p:nvPr>
            <p:ph type="sldNum" sz="quarter" idx="12"/>
          </p:nvPr>
        </p:nvSpPr>
        <p:spPr/>
        <p:txBody>
          <a:bodyPr/>
          <a:lstStyle/>
          <a:p>
            <a:fld id="{24C8C45C-947F-4981-8B3F-4F32E973C901}" type="slidenum">
              <a:rPr lang="da-DK" smtClean="0"/>
              <a:pPr/>
              <a:t>5</a:t>
            </a:fld>
            <a:endParaRPr lang="da-DK" dirty="0"/>
          </a:p>
        </p:txBody>
      </p:sp>
    </p:spTree>
    <p:extLst>
      <p:ext uri="{BB962C8B-B14F-4D97-AF65-F5344CB8AC3E}">
        <p14:creationId xmlns:p14="http://schemas.microsoft.com/office/powerpoint/2010/main" val="155852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E6DEF-0ED7-4B5B-9AC3-40D5DC1FFF34}"/>
              </a:ext>
            </a:extLst>
          </p:cNvPr>
          <p:cNvSpPr>
            <a:spLocks noGrp="1"/>
          </p:cNvSpPr>
          <p:nvPr>
            <p:ph type="title"/>
          </p:nvPr>
        </p:nvSpPr>
        <p:spPr/>
        <p:txBody>
          <a:bodyPr/>
          <a:lstStyle/>
          <a:p>
            <a:r>
              <a:rPr lang="da-DK" dirty="0"/>
              <a:t>Københavns Kommunes politik for krænkende adfærd </a:t>
            </a:r>
          </a:p>
        </p:txBody>
      </p:sp>
      <p:sp>
        <p:nvSpPr>
          <p:cNvPr id="5" name="Pladsholder til tekst 4">
            <a:extLst>
              <a:ext uri="{FF2B5EF4-FFF2-40B4-BE49-F238E27FC236}">
                <a16:creationId xmlns:a16="http://schemas.microsoft.com/office/drawing/2014/main" id="{C72C582E-2C27-495C-89B1-F370543400F5}"/>
              </a:ext>
            </a:extLst>
          </p:cNvPr>
          <p:cNvSpPr>
            <a:spLocks noGrp="1"/>
          </p:cNvSpPr>
          <p:nvPr>
            <p:ph type="body" sz="quarter" idx="13"/>
          </p:nvPr>
        </p:nvSpPr>
        <p:spPr>
          <a:xfrm>
            <a:off x="719997" y="1951630"/>
            <a:ext cx="10752002" cy="4012102"/>
          </a:xfrm>
        </p:spPr>
        <p:txBody>
          <a:bodyPr/>
          <a:lstStyle/>
          <a:p>
            <a:pPr marL="0" indent="0">
              <a:buNone/>
            </a:pPr>
            <a:r>
              <a:rPr kumimoji="0" lang="da-DK" sz="1800" b="0" i="1" u="none" strike="noStrike" kern="1200" cap="none" spc="0" normalizeH="0" baseline="0" noProof="0" dirty="0">
                <a:ln>
                  <a:noFill/>
                </a:ln>
                <a:solidFill>
                  <a:prstClr val="black"/>
                </a:solidFill>
                <a:effectLst/>
                <a:uLnTx/>
                <a:uFillTx/>
                <a:ea typeface="+mn-ea"/>
                <a:cs typeface="+mn-cs"/>
                <a:hlinkClick r:id="rId3" tooltip="www.medarbejder.kk.dk/artikel/vold-trusler-om-vold-mobning-og-chikane"/>
              </a:rPr>
              <a:t>Københavns Kommune accepterer ikke vold, trusler, chikane, seksuel ch</a:t>
            </a:r>
            <a:r>
              <a:rPr kumimoji="0" lang="da-DK" sz="1800" b="0" i="1" u="none" strike="noStrike" kern="1200" cap="none" spc="0" normalizeH="0" baseline="0" noProof="0" dirty="0">
                <a:ln>
                  <a:noFill/>
                </a:ln>
                <a:solidFill>
                  <a:prstClr val="black"/>
                </a:solidFill>
                <a:effectLst/>
                <a:uLnTx/>
                <a:uFillTx/>
                <a:ea typeface="+mn-ea"/>
                <a:cs typeface="+mn-cs"/>
              </a:rPr>
              <a:t>ikane, mobning, diskriminerende adfærd eller andre former for krænkende adfærd på arbejdspladsen. Alle ansatte skal behandles med respekt og værdighed, og det skal være trygt og sikkert at gå på arbejde i Københavns Kommune*</a:t>
            </a:r>
          </a:p>
          <a:p>
            <a:r>
              <a:rPr kumimoji="0" lang="da-DK" sz="1800" b="0" u="none" strike="noStrike" kern="1200" cap="none" spc="0" normalizeH="0" baseline="0" noProof="0" dirty="0">
                <a:ln>
                  <a:noFill/>
                </a:ln>
                <a:solidFill>
                  <a:prstClr val="black"/>
                </a:solidFill>
                <a:effectLst/>
                <a:uLnTx/>
                <a:uFillTx/>
                <a:ea typeface="+mn-ea"/>
                <a:cs typeface="+mn-cs"/>
              </a:rPr>
              <a:t>Arbejdspladsen skal arbejde systematisk og målrettet med at forebygge krænkende adfærd</a:t>
            </a:r>
          </a:p>
          <a:p>
            <a:r>
              <a:rPr lang="da-DK" sz="1800" dirty="0">
                <a:solidFill>
                  <a:prstClr val="black"/>
                </a:solidFill>
              </a:rPr>
              <a:t>Hvis det alligevel forekommer, er det vigtigt at der bliver reageret hurtigt og effektivt fra både ledelse og medarbejderrepræsentanter</a:t>
            </a:r>
            <a:endParaRPr kumimoji="0" lang="da-DK" sz="1800" b="0" u="none" strike="noStrike" kern="1200" cap="none" spc="0" normalizeH="0" baseline="0" noProof="0" dirty="0">
              <a:ln>
                <a:noFill/>
              </a:ln>
              <a:solidFill>
                <a:prstClr val="black"/>
              </a:solidFill>
              <a:effectLst/>
              <a:uLnTx/>
              <a:uFillTx/>
              <a:ea typeface="+mn-ea"/>
              <a:cs typeface="+mn-cs"/>
            </a:endParaRPr>
          </a:p>
          <a:p>
            <a:pPr marL="0" indent="0">
              <a:buNone/>
            </a:pPr>
            <a:endParaRPr kumimoji="0" lang="da-DK" sz="1800" b="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da-DK" sz="1800" b="0" i="0" u="none" strike="noStrike" kern="1200" cap="none" spc="0" normalizeH="0" baseline="0" noProof="0" dirty="0">
                <a:ln>
                  <a:noFill/>
                </a:ln>
                <a:solidFill>
                  <a:prstClr val="black"/>
                </a:solidFill>
                <a:effectLst/>
                <a:uLnTx/>
                <a:uFillTx/>
                <a:ea typeface="+mn-ea"/>
                <a:cs typeface="+mn-cs"/>
              </a:rPr>
              <a:t>Københavns kommune har opdelt politikken i 2 spor:</a:t>
            </a:r>
          </a:p>
          <a:p>
            <a:pPr marR="0" lvl="0" algn="l" defTabSz="914400" rtl="0" eaLnBrk="1" fontAlgn="auto" latinLnBrk="0" hangingPunct="1">
              <a:lnSpc>
                <a:spcPct val="100000"/>
              </a:lnSpc>
              <a:spcBef>
                <a:spcPts val="0"/>
              </a:spcBef>
              <a:spcAft>
                <a:spcPts val="0"/>
              </a:spcAft>
              <a:buClrTx/>
              <a:buSzTx/>
              <a:tabLst/>
              <a:defRPr/>
            </a:pPr>
            <a:r>
              <a:rPr lang="da-DK" sz="1800" dirty="0">
                <a:solidFill>
                  <a:prstClr val="black"/>
                </a:solidFill>
              </a:rPr>
              <a:t>Eksternt – når krænkende adfærd foregår i kontakten med borgere og eksterne samarbejdspartnere </a:t>
            </a:r>
          </a:p>
          <a:p>
            <a:pPr marR="0" lvl="0" algn="l" defTabSz="914400" rtl="0" eaLnBrk="1" fontAlgn="auto" latinLnBrk="0" hangingPunct="1">
              <a:lnSpc>
                <a:spcPct val="100000"/>
              </a:lnSpc>
              <a:spcBef>
                <a:spcPts val="0"/>
              </a:spcBef>
              <a:spcAft>
                <a:spcPts val="0"/>
              </a:spcAft>
              <a:buClrTx/>
              <a:buSzTx/>
              <a:tabLst/>
              <a:defRPr/>
            </a:pPr>
            <a:r>
              <a:rPr kumimoji="0" lang="da-DK" sz="1800" b="0" i="0" u="none" strike="noStrike" kern="1200" cap="none" spc="0" normalizeH="0" baseline="0" noProof="0" dirty="0">
                <a:ln>
                  <a:noFill/>
                </a:ln>
                <a:solidFill>
                  <a:prstClr val="black"/>
                </a:solidFill>
                <a:effectLst/>
                <a:uLnTx/>
                <a:uFillTx/>
                <a:ea typeface="+mn-ea"/>
                <a:cs typeface="+mn-cs"/>
              </a:rPr>
              <a:t>Internt – når krænkende adfærd foregår i kontakten mellem ansatte </a:t>
            </a:r>
          </a:p>
          <a:p>
            <a:pPr marR="0" lvl="0" algn="l" defTabSz="914400" rtl="0" eaLnBrk="1" fontAlgn="auto" latinLnBrk="0" hangingPunct="1">
              <a:lnSpc>
                <a:spcPct val="100000"/>
              </a:lnSpc>
              <a:spcBef>
                <a:spcPts val="0"/>
              </a:spcBef>
              <a:spcAft>
                <a:spcPts val="0"/>
              </a:spcAft>
              <a:buClrTx/>
              <a:buSzTx/>
              <a:tabLst/>
              <a:defRPr/>
            </a:pPr>
            <a:endParaRPr lang="da-DK" sz="1800" dirty="0">
              <a:solidFill>
                <a:prstClr val="black"/>
              </a:solidFill>
              <a:latin typeface="KBH Teks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da-DK" sz="1000" b="0" i="1" u="none" strike="noStrike" kern="1200" cap="none" spc="0" normalizeH="0" baseline="0" noProof="0" dirty="0">
              <a:ln>
                <a:noFill/>
              </a:ln>
              <a:solidFill>
                <a:prstClr val="black"/>
              </a:solidFill>
              <a:effectLst/>
              <a:uLnTx/>
              <a:uFillTx/>
              <a:latin typeface="KBH"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lang="da-DK" sz="1100" dirty="0">
                <a:solidFill>
                  <a:prstClr val="black"/>
                </a:solidFill>
                <a:latin typeface="KBH" panose="00000500000000000000" pitchFamily="2" charset="0"/>
              </a:rPr>
              <a:t>* </a:t>
            </a:r>
            <a:r>
              <a:rPr kumimoji="0" lang="da-DK" sz="1100" b="0" u="none" strike="noStrike" kern="1200" cap="none" spc="0" normalizeH="0" baseline="0" noProof="0" dirty="0">
                <a:ln>
                  <a:noFill/>
                </a:ln>
                <a:solidFill>
                  <a:prstClr val="black"/>
                </a:solidFill>
                <a:effectLst/>
                <a:uLnTx/>
                <a:uFillTx/>
                <a:latin typeface="KBH" panose="00000500000000000000" pitchFamily="2" charset="0"/>
              </a:rPr>
              <a:t>Københavns Kommunes politik og retningslinjer vedr. vold, trusler, chikane, seksuel chikane, mobning mv. (krænkende adfærd) på arbejdspladsen.  Læs mere på: </a:t>
            </a:r>
            <a:r>
              <a:rPr kumimoji="0" lang="da-DK" sz="1100" b="0" u="none" strike="noStrike" kern="1200" cap="none" spc="0" normalizeH="0" baseline="0" noProof="0" dirty="0" err="1">
                <a:ln>
                  <a:noFill/>
                </a:ln>
                <a:solidFill>
                  <a:prstClr val="black"/>
                </a:solidFill>
                <a:effectLst/>
                <a:uLnTx/>
                <a:uFillTx/>
                <a:latin typeface="KBH" panose="00000500000000000000" pitchFamily="2" charset="0"/>
                <a:hlinkClick r:id="rId3" tooltip="www.medarbejder.kk.dk/artikel/vold-trusler-om-vold-mobning-og-chikane"/>
              </a:rPr>
              <a:t>medarbejder.kk</a:t>
            </a:r>
            <a:r>
              <a:rPr kumimoji="0" lang="da-DK" sz="1100" b="0" u="none" strike="noStrike" kern="1200" cap="none" spc="0" normalizeH="0" baseline="0" noProof="0" dirty="0">
                <a:ln>
                  <a:noFill/>
                </a:ln>
                <a:solidFill>
                  <a:prstClr val="black"/>
                </a:solidFill>
                <a:effectLst/>
                <a:uLnTx/>
                <a:uFillTx/>
                <a:latin typeface="KBH" panose="00000500000000000000" pitchFamily="2" charset="0"/>
                <a:hlinkClick r:id="rId3" tooltip="www.medarbejder.kk.dk/artikel/vold-trusler-om-vold-mobning-og-chikane"/>
              </a:rPr>
              <a:t>/artikel/vold-trusler-om-vold-mobning-og-chikane</a:t>
            </a:r>
            <a:endParaRPr kumimoji="0" lang="da-DK" sz="1100" b="0" u="none" strike="noStrike" kern="1200" cap="none" spc="0" normalizeH="0" baseline="0" noProof="0" dirty="0">
              <a:ln>
                <a:noFill/>
              </a:ln>
              <a:solidFill>
                <a:prstClr val="black"/>
              </a:solidFill>
              <a:effectLst/>
              <a:uLnTx/>
              <a:uFillTx/>
              <a:latin typeface="KBH" panose="00000500000000000000" pitchFamily="2" charset="0"/>
            </a:endParaRPr>
          </a:p>
        </p:txBody>
      </p:sp>
      <p:sp>
        <p:nvSpPr>
          <p:cNvPr id="4" name="Pladsholder til slidenummer 3">
            <a:extLst>
              <a:ext uri="{FF2B5EF4-FFF2-40B4-BE49-F238E27FC236}">
                <a16:creationId xmlns:a16="http://schemas.microsoft.com/office/drawing/2014/main" id="{90A99637-4BB0-40D6-A05A-DC457FD0280B}"/>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Tree>
    <p:extLst>
      <p:ext uri="{BB962C8B-B14F-4D97-AF65-F5344CB8AC3E}">
        <p14:creationId xmlns:p14="http://schemas.microsoft.com/office/powerpoint/2010/main" val="421242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5AA6AD2-FE12-4AFD-9C43-DC498ECC7C13}"/>
              </a:ext>
            </a:extLst>
          </p:cNvPr>
          <p:cNvSpPr>
            <a:spLocks noGrp="1"/>
          </p:cNvSpPr>
          <p:nvPr>
            <p:ph type="title"/>
          </p:nvPr>
        </p:nvSpPr>
        <p:spPr>
          <a:xfrm>
            <a:off x="434667" y="717607"/>
            <a:ext cx="11472002" cy="371979"/>
          </a:xfrm>
        </p:spPr>
        <p:txBody>
          <a:bodyPr/>
          <a:lstStyle/>
          <a:p>
            <a:r>
              <a:rPr lang="da-DK" sz="2400" dirty="0"/>
              <a:t>Oversigt over former for fysisk og psykisk vold (krænkende adfærd)* </a:t>
            </a:r>
          </a:p>
        </p:txBody>
      </p:sp>
      <p:pic>
        <p:nvPicPr>
          <p:cNvPr id="7" name="Billede 6" descr="Diagram som viser Oversigt over former for fysisk og psykisk vold (krænkende adfærd).&#10;Krænkende adfærd&#10;Fysisk vold:&#10;- Slag&#10;- Spark&#10;- Skubben&#10;- Bid&#10;- Krads&#10;- Spyt&#10;- Kasten med ting&#10;- Forsøg på fastholdelse&#10;- Forsøg på kvælning&#10;Psykisk vold (kan foregå både verbalt, nonverbalt eller skriftligt (fx digital chikane på sociale medier):&#10;Trusler:&#10;- &quot;Jeg ved, hvor du bor&quot;&#10;- &quot;Jeg ved, hvor dine børn går i skole&quot;&#10;- Vise knyttede næver&#10;- Bevæge fingeren over halsen&#10;- Trusler kan også være rettet mod venner, familie mv. eller ansattes ejendele&#10;- At blive forfulgt eller overvåget&#10;- Offentliggørelse af private oplysninger om en ansat&#10;- Billeder/lydoptagelser i kombination med nedsættende omtale&#10;- Hån, skældsord og fornærmelser: &quot;er du fucking dum til dit arbejde&quot; eller &quot;din magtbegærlige luder&quot;&#10;- Beskeder med krænkende tekst/billeder&#10;- Oprettelse af falsk profil fx på Facebook i den ansattes navn&#10;- Krænkende tekst, billeder, nedsættende udtalelser&#10;Chikane &#10;Seksuel chikane&#10;- Uønsket seksuel opmærksomhed&#10;- Uønskede berøringer&#10;- Uønskede verbale seksuelle opfordringer&#10;- Sjofle kommentarer og upassende vittigheder&#10;- Uvedkommende snak om seksuelle emner&#10;- Visning af pornografisk materiale (kan forekomme i borgerettede opgaver, hvor der ikke er tale om seksuel chikane)&#10;Mobning &#10;Diskriminerende adfærd&#10;Andre former for krænkende adfærd&#10;- Tilbageholdelse af nødvendig information&#10;- Sårende bemærkninger&#10;- Usaglig fratagelse eller reduktion af ansvar og arbejdsopgaver&#10;- Bagtalelse eller udelukkelse fra det sociale og faglige fællesskab&#10;- Angreb mod eller kritik af ansattes privatliv&#10;- At blive råbt ad eller latterliggjort&#10;- Fjendtlighed eller tavshed som svar på spørgsmål eller forsøg på samtale&#10;- Nedvurdering af ansattes job, deres arbejdsindsats eller deres kompetence&#10;- Ubehagelige drillerier&#10;- Udnyttelse i jobbet, fx til private ærinder for andre ansatte.">
            <a:extLst>
              <a:ext uri="{FF2B5EF4-FFF2-40B4-BE49-F238E27FC236}">
                <a16:creationId xmlns:a16="http://schemas.microsoft.com/office/drawing/2014/main" id="{39CDE464-D3B2-49BC-BF34-7B604E1C774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130" b="18658"/>
          <a:stretch/>
        </p:blipFill>
        <p:spPr>
          <a:xfrm>
            <a:off x="1214665" y="1266247"/>
            <a:ext cx="9334753" cy="4964244"/>
          </a:xfrm>
          <a:prstGeom prst="rect">
            <a:avLst/>
          </a:prstGeom>
        </p:spPr>
      </p:pic>
      <p:sp>
        <p:nvSpPr>
          <p:cNvPr id="2" name="Pladsholder til tekst 1">
            <a:extLst>
              <a:ext uri="{FF2B5EF4-FFF2-40B4-BE49-F238E27FC236}">
                <a16:creationId xmlns:a16="http://schemas.microsoft.com/office/drawing/2014/main" id="{42055D25-798D-81C2-59BB-AC2ED4592E0C}"/>
              </a:ext>
            </a:extLst>
          </p:cNvPr>
          <p:cNvSpPr>
            <a:spLocks noGrp="1"/>
          </p:cNvSpPr>
          <p:nvPr>
            <p:ph type="body" sz="quarter" idx="13"/>
          </p:nvPr>
        </p:nvSpPr>
        <p:spPr>
          <a:xfrm>
            <a:off x="694597" y="6078644"/>
            <a:ext cx="10752001" cy="754839"/>
          </a:xfrm>
        </p:spPr>
        <p:txBody>
          <a:bodyPr/>
          <a:lstStyle/>
          <a:p>
            <a:r>
              <a:rPr lang="da-DK" sz="1100" dirty="0">
                <a:latin typeface="KBH "/>
              </a:rPr>
              <a:t>*Eksemplerne i denne oversigt er ikke begrebsudtømmende.</a:t>
            </a:r>
            <a:br>
              <a:rPr lang="da-DK" sz="1100" dirty="0">
                <a:latin typeface="KBH "/>
              </a:rPr>
            </a:br>
            <a:r>
              <a:rPr lang="da-DK" sz="1100" dirty="0">
                <a:latin typeface="KBH "/>
              </a:rPr>
              <a:t>*Der er først tale om mobning, når den krænkende adfærd sker regelmæssigt og over længere tid eller gentagne gange på grov vis, hvor den mobbede ikke kan forsvare sig effektivt.</a:t>
            </a:r>
          </a:p>
        </p:txBody>
      </p:sp>
      <p:sp>
        <p:nvSpPr>
          <p:cNvPr id="4" name="Pladsholder til slidenummer 3">
            <a:extLst>
              <a:ext uri="{FF2B5EF4-FFF2-40B4-BE49-F238E27FC236}">
                <a16:creationId xmlns:a16="http://schemas.microsoft.com/office/drawing/2014/main" id="{702A47C1-1661-4228-86D3-D32145F9B745}"/>
              </a:ext>
            </a:extLst>
          </p:cNvPr>
          <p:cNvSpPr>
            <a:spLocks noGrp="1"/>
          </p:cNvSpPr>
          <p:nvPr>
            <p:ph type="sldNum" sz="quarter" idx="12"/>
          </p:nvPr>
        </p:nvSpPr>
        <p:spPr/>
        <p:txBody>
          <a:bodyPr/>
          <a:lstStyle/>
          <a:p>
            <a:fld id="{24C8C45C-947F-4981-8B3F-4F32E973C901}" type="slidenum">
              <a:rPr lang="da-DK" smtClean="0"/>
              <a:pPr/>
              <a:t>7</a:t>
            </a:fld>
            <a:endParaRPr lang="da-DK" dirty="0"/>
          </a:p>
        </p:txBody>
      </p:sp>
    </p:spTree>
    <p:extLst>
      <p:ext uri="{BB962C8B-B14F-4D97-AF65-F5344CB8AC3E}">
        <p14:creationId xmlns:p14="http://schemas.microsoft.com/office/powerpoint/2010/main" val="99150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5D9AD-191D-4342-A0EB-FA722E430053}"/>
              </a:ext>
            </a:extLst>
          </p:cNvPr>
          <p:cNvSpPr>
            <a:spLocks noGrp="1"/>
          </p:cNvSpPr>
          <p:nvPr>
            <p:ph type="title"/>
          </p:nvPr>
        </p:nvSpPr>
        <p:spPr>
          <a:xfrm>
            <a:off x="719998" y="825499"/>
            <a:ext cx="10752002" cy="893928"/>
          </a:xfrm>
        </p:spPr>
        <p:txBody>
          <a:bodyPr/>
          <a:lstStyle/>
          <a:p>
            <a:r>
              <a:rPr lang="da-DK" dirty="0"/>
              <a:t>Hvad er krænkende adfærd fra borgere og eksterne samarbejdspartnere?</a:t>
            </a:r>
          </a:p>
        </p:txBody>
      </p:sp>
      <p:sp>
        <p:nvSpPr>
          <p:cNvPr id="5" name="Pladsholder til tekst 4">
            <a:extLst>
              <a:ext uri="{FF2B5EF4-FFF2-40B4-BE49-F238E27FC236}">
                <a16:creationId xmlns:a16="http://schemas.microsoft.com/office/drawing/2014/main" id="{D6E2F511-29ED-4035-86CC-D2979798C255}"/>
              </a:ext>
            </a:extLst>
          </p:cNvPr>
          <p:cNvSpPr>
            <a:spLocks noGrp="1"/>
          </p:cNvSpPr>
          <p:nvPr>
            <p:ph type="body" sz="quarter" idx="13"/>
          </p:nvPr>
        </p:nvSpPr>
        <p:spPr>
          <a:xfrm>
            <a:off x="491319" y="2015835"/>
            <a:ext cx="11177517" cy="4531838"/>
          </a:xfrm>
        </p:spPr>
        <p:txBody>
          <a:bodyPr/>
          <a:lstStyle/>
          <a:p>
            <a:r>
              <a:rPr lang="da-DK" sz="1700" b="1" dirty="0">
                <a:hlinkClick r:id="rId3" tooltip="www.medarbejder.kk.dk/artikel/vold-trusler-om-vold-mobning-og-chikane"/>
              </a:rPr>
              <a:t>Fysisk vold:</a:t>
            </a:r>
            <a:r>
              <a:rPr lang="da-DK" sz="1700" dirty="0">
                <a:hlinkClick r:id="rId3" tooltip="www.medarbejder.kk.dk/artikel/vold-trusler-om-vold-mobning-og-chikane"/>
              </a:rPr>
              <a:t> aktivt påført vold som fx slag, spark, bid, benspænd</a:t>
            </a:r>
            <a:r>
              <a:rPr lang="da-DK" sz="1700" dirty="0"/>
              <a:t>, fastholdelse, kast med genstande, bid, niv, krads og spyt, kvælningsforsøg og knivstik., røveri </a:t>
            </a:r>
          </a:p>
          <a:p>
            <a:r>
              <a:rPr lang="da-DK" sz="1700" dirty="0"/>
              <a:t>Mundtlige </a:t>
            </a:r>
            <a:r>
              <a:rPr lang="da-DK" sz="1700" b="1" dirty="0"/>
              <a:t>trusler </a:t>
            </a:r>
            <a:r>
              <a:rPr lang="da-DK" sz="1700" dirty="0"/>
              <a:t>og trusler uden ord om at gøre skade på den ansatte eller rettet mod venner, familie, mv. eller ansattes ejendele.</a:t>
            </a:r>
          </a:p>
          <a:p>
            <a:r>
              <a:rPr lang="da-DK" sz="1700" b="1" dirty="0"/>
              <a:t>Chikane: </a:t>
            </a:r>
            <a:r>
              <a:rPr lang="da-DK" sz="1700" dirty="0"/>
              <a:t>krænkende adfærd i form af ydmygelse, bagtalelse, mistænkeliggørelse eller forhånelse. Chikane kan foregå </a:t>
            </a:r>
            <a:r>
              <a:rPr lang="da-DK" sz="1700" b="1" dirty="0"/>
              <a:t>digitalt  </a:t>
            </a:r>
            <a:r>
              <a:rPr lang="da-DK" sz="1700" dirty="0"/>
              <a:t>- på mail, sms, sociale medier</a:t>
            </a:r>
          </a:p>
          <a:p>
            <a:r>
              <a:rPr lang="da-DK" sz="1700" b="1" dirty="0"/>
              <a:t>Seksuel chikane: </a:t>
            </a:r>
            <a:r>
              <a:rPr lang="da-DK" sz="1700" dirty="0"/>
              <a:t>krænkende adfærd af seksuel karakter og uønsket seksuel opmærksomhed. Seksuel chikane er karakteriseret ved at forsætte ud over det punkt, hvor den krænkede synes, det er acceptabelt.</a:t>
            </a:r>
          </a:p>
          <a:p>
            <a:r>
              <a:rPr lang="da-DK" sz="1700" b="1" dirty="0"/>
              <a:t>Diskriminerende adfærd:</a:t>
            </a:r>
            <a:r>
              <a:rPr lang="da-DK" sz="1700" dirty="0"/>
              <a:t> nedvurdering fx på baggrund af alder, køn, kønsidentitet, kønsudtryk, seksuel orientering, etnicitet eller religiøs overbevisning </a:t>
            </a:r>
            <a:br>
              <a:rPr lang="da-DK" sz="1700" dirty="0"/>
            </a:br>
            <a:endParaRPr lang="da-DK" sz="1700" dirty="0"/>
          </a:p>
          <a:p>
            <a:pPr marL="0" indent="0">
              <a:buNone/>
            </a:pPr>
            <a:r>
              <a:rPr kumimoji="0" lang="da-DK" sz="1100" i="1" u="none" strike="noStrike" kern="1200" cap="none" spc="0" normalizeH="0" baseline="0" noProof="0" dirty="0">
                <a:ln>
                  <a:noFill/>
                </a:ln>
                <a:solidFill>
                  <a:prstClr val="black"/>
                </a:solidFill>
                <a:effectLst/>
                <a:uLnTx/>
                <a:uFillTx/>
                <a:latin typeface="KBH" panose="00000500000000000000" pitchFamily="2" charset="0"/>
              </a:rPr>
              <a:t>Københavns Kommunes politik og retningslinjer vedr. vold, trusler, chikane, seksuel chikane, mobning mv. (krænkende adfærd) på arbejdspladsen</a:t>
            </a:r>
            <a:r>
              <a:rPr kumimoji="0" lang="da-DK" sz="1100" u="none" strike="noStrike" kern="1200" cap="none" spc="0" normalizeH="0" baseline="0" noProof="0" dirty="0">
                <a:ln>
                  <a:noFill/>
                </a:ln>
                <a:solidFill>
                  <a:prstClr val="black"/>
                </a:solidFill>
                <a:effectLst/>
                <a:uLnTx/>
                <a:uFillTx/>
                <a:latin typeface="KBH" panose="00000500000000000000" pitchFamily="2" charset="0"/>
              </a:rPr>
              <a:t>.  Læs mere på</a:t>
            </a:r>
            <a:r>
              <a:rPr kumimoji="0" lang="da-DK" sz="1100" u="none" strike="noStrike" kern="1200" cap="none" spc="0" normalizeH="0" baseline="0" noProof="0">
                <a:ln>
                  <a:noFill/>
                </a:ln>
                <a:solidFill>
                  <a:prstClr val="black"/>
                </a:solidFill>
                <a:effectLst/>
                <a:uLnTx/>
                <a:uFillTx/>
                <a:latin typeface="KBH" panose="00000500000000000000" pitchFamily="2" charset="0"/>
              </a:rPr>
              <a:t>: </a:t>
            </a:r>
            <a:r>
              <a:rPr kumimoji="0" lang="da-DK" sz="1100" u="none" strike="noStrike" kern="1200" cap="none" spc="0" normalizeH="0" baseline="0" noProof="0">
                <a:ln>
                  <a:noFill/>
                </a:ln>
                <a:solidFill>
                  <a:prstClr val="black"/>
                </a:solidFill>
                <a:effectLst/>
                <a:uLnTx/>
                <a:uFillTx/>
                <a:latin typeface="KBH" panose="00000500000000000000" pitchFamily="2" charset="0"/>
                <a:hlinkClick r:id="rId3" tooltip="www.medarbejder.kk.dk/artikel/vold-trusler-om-vold-mobning-og-chikane"/>
              </a:rPr>
              <a:t>medarbejder.kk.dk/artikel/vold-trusler-om-vold-mobning-og-chikane</a:t>
            </a:r>
            <a:endParaRPr lang="da-DK" sz="1100" dirty="0">
              <a:latin typeface="KBH" panose="00000500000000000000" pitchFamily="2" charset="0"/>
            </a:endParaRPr>
          </a:p>
        </p:txBody>
      </p:sp>
      <p:sp>
        <p:nvSpPr>
          <p:cNvPr id="4" name="Pladsholder til slidenummer 3">
            <a:extLst>
              <a:ext uri="{FF2B5EF4-FFF2-40B4-BE49-F238E27FC236}">
                <a16:creationId xmlns:a16="http://schemas.microsoft.com/office/drawing/2014/main" id="{1F2B67FD-2981-401D-94B7-B718CB245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0" b="0" i="0" u="none" strike="noStrike" kern="1200" cap="none" spc="0" normalizeH="0" baseline="0" noProof="0" smtClean="0">
                <a:ln>
                  <a:noFill/>
                </a:ln>
                <a:solidFill>
                  <a:prstClr val="black"/>
                </a:solidFill>
                <a:effectLst/>
                <a:uLnTx/>
                <a:uFillTx/>
                <a:latin typeface="KBH"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000" b="0" i="0" u="none" strike="noStrike" kern="1200" cap="none" spc="0" normalizeH="0" baseline="0" noProof="0" dirty="0">
              <a:ln>
                <a:noFill/>
              </a:ln>
              <a:solidFill>
                <a:prstClr val="black"/>
              </a:solidFill>
              <a:effectLst/>
              <a:uLnTx/>
              <a:uFillTx/>
              <a:latin typeface="KBH" panose="00000500000000000000" pitchFamily="2" charset="0"/>
              <a:ea typeface="+mn-ea"/>
              <a:cs typeface="+mn-cs"/>
            </a:endParaRPr>
          </a:p>
        </p:txBody>
      </p:sp>
    </p:spTree>
    <p:extLst>
      <p:ext uri="{BB962C8B-B14F-4D97-AF65-F5344CB8AC3E}">
        <p14:creationId xmlns:p14="http://schemas.microsoft.com/office/powerpoint/2010/main" val="183082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D42EC-627E-466E-B4B8-3F1EF5D8A0BD}"/>
              </a:ext>
            </a:extLst>
          </p:cNvPr>
          <p:cNvSpPr>
            <a:spLocks noGrp="1"/>
          </p:cNvSpPr>
          <p:nvPr>
            <p:ph type="title"/>
          </p:nvPr>
        </p:nvSpPr>
        <p:spPr>
          <a:xfrm>
            <a:off x="719998" y="1027618"/>
            <a:ext cx="9662252" cy="756983"/>
          </a:xfrm>
        </p:spPr>
        <p:txBody>
          <a:bodyPr/>
          <a:lstStyle/>
          <a:p>
            <a:r>
              <a:rPr lang="da-DK" dirty="0"/>
              <a:t>Hvad skal vores lokale retningslinje for krænkende adfærd indeholde?</a:t>
            </a:r>
            <a:endParaRPr lang="da-DK" b="0" dirty="0"/>
          </a:p>
        </p:txBody>
      </p:sp>
      <p:graphicFrame>
        <p:nvGraphicFramePr>
          <p:cNvPr id="8" name="Pladsholder for bord 7" descr="Tabel">
            <a:extLst>
              <a:ext uri="{FF2B5EF4-FFF2-40B4-BE49-F238E27FC236}">
                <a16:creationId xmlns:a16="http://schemas.microsoft.com/office/drawing/2014/main" id="{3815740F-81F1-614E-D01B-7FFBD94869CB}"/>
              </a:ext>
            </a:extLst>
          </p:cNvPr>
          <p:cNvGraphicFramePr>
            <a:graphicFrameLocks noGrp="1"/>
          </p:cNvGraphicFramePr>
          <p:nvPr>
            <p:ph type="tbl" sz="quarter" idx="13"/>
            <p:extLst>
              <p:ext uri="{D42A27DB-BD31-4B8C-83A1-F6EECF244321}">
                <p14:modId xmlns:p14="http://schemas.microsoft.com/office/powerpoint/2010/main" val="782234922"/>
              </p:ext>
            </p:extLst>
          </p:nvPr>
        </p:nvGraphicFramePr>
        <p:xfrm>
          <a:off x="714490" y="1956051"/>
          <a:ext cx="10783467" cy="3992880"/>
        </p:xfrm>
        <a:graphic>
          <a:graphicData uri="http://schemas.openxmlformats.org/drawingml/2006/table">
            <a:tbl>
              <a:tblPr firstRow="1" bandRow="1">
                <a:solidFill>
                  <a:srgbClr val="EDF3F7"/>
                </a:solidFill>
                <a:tableStyleId>{21E4AEA4-8DFA-4A89-87EB-49C32662AFE0}</a:tableStyleId>
              </a:tblPr>
              <a:tblGrid>
                <a:gridCol w="1480779">
                  <a:extLst>
                    <a:ext uri="{9D8B030D-6E8A-4147-A177-3AD203B41FA5}">
                      <a16:colId xmlns:a16="http://schemas.microsoft.com/office/drawing/2014/main" val="348537674"/>
                    </a:ext>
                  </a:extLst>
                </a:gridCol>
                <a:gridCol w="9302688">
                  <a:extLst>
                    <a:ext uri="{9D8B030D-6E8A-4147-A177-3AD203B41FA5}">
                      <a16:colId xmlns:a16="http://schemas.microsoft.com/office/drawing/2014/main" val="372258637"/>
                    </a:ext>
                  </a:extLst>
                </a:gridCol>
              </a:tblGrid>
              <a:tr h="370840">
                <a:tc>
                  <a:txBody>
                    <a:bodyPr/>
                    <a:lstStyle/>
                    <a:p>
                      <a:endParaRPr lang="da-DK" sz="1400" b="1" dirty="0">
                        <a:latin typeface="KBH"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r>
                        <a:rPr lang="da-DK" sz="1400" b="1" dirty="0">
                          <a:solidFill>
                            <a:schemeClr val="tx1"/>
                          </a:solidFill>
                          <a:latin typeface="KBH" panose="00000500000000000000" pitchFamily="2" charset="0"/>
                        </a:rPr>
                        <a:t>Det eksterne spor: Når vold, trusler chikane, seksuel chikane mv., som også kan foregå digitalt, foregår i kontakten med borgeren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extLst>
                  <a:ext uri="{0D108BD9-81ED-4DB2-BD59-A6C34878D82A}">
                    <a16:rowId xmlns:a16="http://schemas.microsoft.com/office/drawing/2014/main" val="845599292"/>
                  </a:ext>
                </a:extLst>
              </a:tr>
              <a:tr h="370840">
                <a:tc>
                  <a:txBody>
                    <a:bodyPr/>
                    <a:lstStyle/>
                    <a:p>
                      <a:r>
                        <a:rPr lang="da-DK" sz="1400" b="1" dirty="0">
                          <a:latin typeface="KBH" panose="00000500000000000000" pitchFamily="2" charset="0"/>
                        </a:rPr>
                        <a:t>Identifikation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400" dirty="0">
                          <a:latin typeface="KBH Tekst" panose="00000500000000000000" pitchFamily="2" charset="0"/>
                        </a:rPr>
                        <a:t>Vurdering og kortlægning af risiko for krænkende adfærd fra borgere og eksterne samarbejdspartnere </a:t>
                      </a:r>
                    </a:p>
                    <a:p>
                      <a:pPr marL="285750" indent="-285750">
                        <a:buFont typeface="Arial" panose="020B0604020202020204" pitchFamily="34" charset="0"/>
                        <a:buChar char="•"/>
                      </a:pPr>
                      <a:r>
                        <a:rPr lang="da-DK" sz="1400" dirty="0">
                          <a:latin typeface="KBH Tekst" panose="00000500000000000000" pitchFamily="2" charset="0"/>
                        </a:rPr>
                        <a:t>Undersøgelse af episoder med og tilløb til krænkende adfærd med henblik på at finde relevante løsninger i relation til risikoen og vurdere, om de valgte løsninger er effektive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1603195784"/>
                  </a:ext>
                </a:extLst>
              </a:tr>
              <a:tr h="370840">
                <a:tc>
                  <a:txBody>
                    <a:bodyPr/>
                    <a:lstStyle/>
                    <a:p>
                      <a:r>
                        <a:rPr lang="da-DK" sz="1400" b="1" dirty="0">
                          <a:latin typeface="KBH" panose="00000500000000000000" pitchFamily="2" charset="0"/>
                        </a:rPr>
                        <a:t>Forebyggelse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400" dirty="0">
                          <a:latin typeface="KBH Tekst" panose="00000500000000000000" pitchFamily="2" charset="0"/>
                        </a:rPr>
                        <a:t>Klare og entydige standarder og procedurer</a:t>
                      </a:r>
                    </a:p>
                    <a:p>
                      <a:pPr marL="285750" indent="-285750">
                        <a:buFont typeface="Arial" panose="020B0604020202020204" pitchFamily="34" charset="0"/>
                        <a:buChar char="•"/>
                      </a:pPr>
                      <a:r>
                        <a:rPr lang="da-DK" sz="1400" dirty="0">
                          <a:latin typeface="KBH Tekst" panose="00000500000000000000" pitchFamily="2" charset="0"/>
                        </a:rPr>
                        <a:t>Information og uddannelse af ledere og medarbejdere</a:t>
                      </a:r>
                    </a:p>
                    <a:p>
                      <a:pPr marL="285750" indent="-285750">
                        <a:buFont typeface="Arial" panose="020B0604020202020204" pitchFamily="34" charset="0"/>
                        <a:buChar char="•"/>
                      </a:pPr>
                      <a:r>
                        <a:rPr lang="da-DK" sz="1400" dirty="0">
                          <a:latin typeface="KBH Tekst" panose="00000500000000000000" pitchFamily="2" charset="0"/>
                        </a:rPr>
                        <a:t>Fysisk indretning af arbejdspladsen</a:t>
                      </a:r>
                    </a:p>
                    <a:p>
                      <a:pPr marL="285750" indent="-285750">
                        <a:buFont typeface="Arial" panose="020B0604020202020204" pitchFamily="34" charset="0"/>
                        <a:buChar char="•"/>
                      </a:pPr>
                      <a:r>
                        <a:rPr lang="da-DK" sz="1400" dirty="0">
                          <a:latin typeface="KBH Tekst" panose="00000500000000000000" pitchFamily="2" charset="0"/>
                        </a:rPr>
                        <a:t>Sikkerheds- og sundhedsmæssigt forsvarlig udførelse af arbejdet</a:t>
                      </a:r>
                    </a:p>
                    <a:p>
                      <a:pPr marL="285750" indent="-285750">
                        <a:buFont typeface="Arial" panose="020B0604020202020204" pitchFamily="34" charset="0"/>
                        <a:buChar char="•"/>
                      </a:pPr>
                      <a:r>
                        <a:rPr lang="da-DK" sz="1400" dirty="0">
                          <a:latin typeface="KBH Tekst" panose="00000500000000000000" pitchFamily="2" charset="0"/>
                        </a:rPr>
                        <a:t>Øvrige sikkerhedsforanstaltninger, som beror på en konkret risikovurdering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2065470546"/>
                  </a:ext>
                </a:extLst>
              </a:tr>
              <a:tr h="370840">
                <a:tc>
                  <a:txBody>
                    <a:bodyPr/>
                    <a:lstStyle/>
                    <a:p>
                      <a:r>
                        <a:rPr lang="da-DK" sz="1400" b="1" dirty="0">
                          <a:latin typeface="KBH" panose="00000500000000000000" pitchFamily="2" charset="0"/>
                        </a:rPr>
                        <a:t>Håndtering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400" dirty="0">
                          <a:latin typeface="KBH Tekst" panose="00000500000000000000" pitchFamily="2" charset="0"/>
                        </a:rPr>
                        <a:t>Tydelige og klare aftaler</a:t>
                      </a:r>
                    </a:p>
                    <a:p>
                      <a:pPr marL="285750" indent="-285750">
                        <a:buFont typeface="Arial" panose="020B0604020202020204" pitchFamily="34" charset="0"/>
                        <a:buChar char="•"/>
                      </a:pPr>
                      <a:r>
                        <a:rPr lang="da-DK" sz="1400" dirty="0">
                          <a:latin typeface="KBH Tekst" panose="00000500000000000000" pitchFamily="2" charset="0"/>
                        </a:rPr>
                        <a:t>Støtte og opbakning fra ledelsen</a:t>
                      </a:r>
                    </a:p>
                    <a:p>
                      <a:pPr marL="285750" indent="-285750">
                        <a:buFont typeface="Arial" panose="020B0604020202020204" pitchFamily="34" charset="0"/>
                        <a:buChar char="•"/>
                      </a:pPr>
                      <a:r>
                        <a:rPr lang="da-DK" sz="1400" dirty="0">
                          <a:latin typeface="KBH Tekst" panose="00000500000000000000" pitchFamily="2" charset="0"/>
                        </a:rPr>
                        <a:t>Psykisk førstehjælp på arbejdspladsen og adgang til professionel hjælp</a:t>
                      </a:r>
                    </a:p>
                    <a:p>
                      <a:pPr marL="285750" indent="-285750">
                        <a:buFont typeface="Arial" panose="020B0604020202020204" pitchFamily="34" charset="0"/>
                        <a:buChar char="•"/>
                      </a:pPr>
                      <a:r>
                        <a:rPr lang="da-DK" sz="1400" dirty="0">
                          <a:latin typeface="KBH Tekst" panose="00000500000000000000" pitchFamily="2" charset="0"/>
                        </a:rPr>
                        <a:t>Analyse af hændelser og vurdering af indsats</a:t>
                      </a:r>
                    </a:p>
                    <a:p>
                      <a:pPr marL="285750" indent="-285750">
                        <a:buFont typeface="Arial" panose="020B0604020202020204" pitchFamily="34" charset="0"/>
                        <a:buChar char="•"/>
                      </a:pPr>
                      <a:r>
                        <a:rPr lang="da-DK" sz="1400" dirty="0">
                          <a:latin typeface="KBH Tekst" panose="00000500000000000000" pitchFamily="2" charset="0"/>
                        </a:rPr>
                        <a:t>Minimumsprocedurer for politianmeldelse</a:t>
                      </a:r>
                    </a:p>
                    <a:p>
                      <a:pPr marL="285750" indent="-285750">
                        <a:buFont typeface="Arial" panose="020B0604020202020204" pitchFamily="34" charset="0"/>
                        <a:buChar char="•"/>
                      </a:pPr>
                      <a:r>
                        <a:rPr lang="da-DK" sz="1400" dirty="0">
                          <a:latin typeface="KBH Tekst" panose="00000500000000000000" pitchFamily="2" charset="0"/>
                        </a:rPr>
                        <a:t>Praksis for registrering i arbejdsskadesystemet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3351549582"/>
                  </a:ext>
                </a:extLst>
              </a:tr>
            </a:tbl>
          </a:graphicData>
        </a:graphic>
      </p:graphicFrame>
      <p:sp>
        <p:nvSpPr>
          <p:cNvPr id="4" name="Pladsholder til tekst 3">
            <a:extLst>
              <a:ext uri="{FF2B5EF4-FFF2-40B4-BE49-F238E27FC236}">
                <a16:creationId xmlns:a16="http://schemas.microsoft.com/office/drawing/2014/main" id="{06EC011B-3A9B-FB63-D55C-D73070DC5452}"/>
              </a:ext>
            </a:extLst>
          </p:cNvPr>
          <p:cNvSpPr>
            <a:spLocks noGrp="1"/>
          </p:cNvSpPr>
          <p:nvPr>
            <p:ph sz="quarter" idx="14"/>
          </p:nvPr>
        </p:nvSpPr>
        <p:spPr>
          <a:xfrm>
            <a:off x="815975" y="6271093"/>
            <a:ext cx="10750550" cy="309562"/>
          </a:xfrm>
        </p:spPr>
        <p:txBody>
          <a:bodyPr/>
          <a:lstStyle/>
          <a:p>
            <a:r>
              <a:rPr lang="da-DK" sz="1100" i="1" dirty="0">
                <a:latin typeface="KBH" panose="00000500000000000000" pitchFamily="2" charset="0"/>
                <a:hlinkClick r:id="rId3" tooltip="www.medarbejder.kk.dk/artikel/vold-trusler-om-vold-mobning-og-chikane"/>
              </a:rPr>
              <a:t>Københavns Kommunes politik og retningslinjer vedr. vold, trusler</a:t>
            </a:r>
            <a:r>
              <a:rPr lang="da-DK" sz="1100" i="1" dirty="0">
                <a:latin typeface="KBH" panose="00000500000000000000" pitchFamily="2" charset="0"/>
              </a:rPr>
              <a:t>, chikane, seksuel chikane, mobning mv. (krænkende adfærd) på arbejdspladsen</a:t>
            </a:r>
            <a:r>
              <a:rPr lang="da-DK" sz="1100" dirty="0">
                <a:latin typeface="KBH" panose="00000500000000000000" pitchFamily="2" charset="0"/>
              </a:rPr>
              <a:t> </a:t>
            </a:r>
            <a:br>
              <a:rPr lang="da-DK" sz="1100" dirty="0">
                <a:latin typeface="KBH" panose="00000500000000000000" pitchFamily="2" charset="0"/>
              </a:rPr>
            </a:br>
            <a:r>
              <a:rPr lang="da-DK" sz="1100" dirty="0">
                <a:latin typeface="KBH" panose="00000500000000000000" pitchFamily="2" charset="0"/>
              </a:rPr>
              <a:t>Læs mere på</a:t>
            </a:r>
            <a:r>
              <a:rPr lang="da-DK" sz="1100">
                <a:latin typeface="KBH" panose="00000500000000000000" pitchFamily="2" charset="0"/>
              </a:rPr>
              <a:t>: </a:t>
            </a:r>
            <a:r>
              <a:rPr lang="da-DK" sz="1100" i="0">
                <a:latin typeface="KBH" panose="00000500000000000000" pitchFamily="2" charset="0"/>
                <a:hlinkClick r:id="rId3" tooltip="www.medarbejder.kk.dk/artikel/vold-trusler-om-vold-mobning-og-chikane"/>
              </a:rPr>
              <a:t>medarbejder.kk.dk/artikel/vold-trusler-om-vold-mobning-og-chikane</a:t>
            </a:r>
            <a:endParaRPr lang="da-DK" sz="1100" i="0" dirty="0">
              <a:latin typeface="KBH" panose="00000500000000000000" pitchFamily="2" charset="0"/>
            </a:endParaRPr>
          </a:p>
        </p:txBody>
      </p:sp>
      <p:sp>
        <p:nvSpPr>
          <p:cNvPr id="5" name="Pladsholder til slidenummer 4">
            <a:extLst>
              <a:ext uri="{FF2B5EF4-FFF2-40B4-BE49-F238E27FC236}">
                <a16:creationId xmlns:a16="http://schemas.microsoft.com/office/drawing/2014/main" id="{9CC3749A-2478-4363-98F7-C6BA582E907A}"/>
              </a:ext>
            </a:extLst>
          </p:cNvPr>
          <p:cNvSpPr>
            <a:spLocks noGrp="1"/>
          </p:cNvSpPr>
          <p:nvPr>
            <p:ph type="sldNum" sz="quarter" idx="12"/>
          </p:nvPr>
        </p:nvSpPr>
        <p:spPr/>
        <p:txBody>
          <a:bodyPr/>
          <a:lstStyle/>
          <a:p>
            <a:fld id="{859873C9-BF5D-4A9A-BB31-45BBB7BABAF7}" type="slidenum">
              <a:rPr lang="da-DK" noProof="0" smtClean="0"/>
              <a:t>9</a:t>
            </a:fld>
            <a:endParaRPr lang="da-DK" noProof="0" dirty="0"/>
          </a:p>
        </p:txBody>
      </p:sp>
    </p:spTree>
    <p:extLst>
      <p:ext uri="{BB962C8B-B14F-4D97-AF65-F5344CB8AC3E}">
        <p14:creationId xmlns:p14="http://schemas.microsoft.com/office/powerpoint/2010/main" val="3462335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76487a9a-ba4d-4967-bf16-75898fdce40b"/>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1_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928602B5E0C7048B411296E1B7B0F23" ma:contentTypeVersion="12" ma:contentTypeDescription="Opret et nyt dokument." ma:contentTypeScope="" ma:versionID="643d0724496a5774ada634140ff2fd02">
  <xsd:schema xmlns:xsd="http://www.w3.org/2001/XMLSchema" xmlns:xs="http://www.w3.org/2001/XMLSchema" xmlns:p="http://schemas.microsoft.com/office/2006/metadata/properties" xmlns:ns2="91229f19-c9ad-4754-b616-d97f67218542" xmlns:ns3="ef51dc1f-7890-4957-b8f7-20eb797a4e67" targetNamespace="http://schemas.microsoft.com/office/2006/metadata/properties" ma:root="true" ma:fieldsID="f1d78e0659c3bd57c05de26feaa04148" ns2:_="" ns3:_="">
    <xsd:import namespace="91229f19-c9ad-4754-b616-d97f67218542"/>
    <xsd:import namespace="ef51dc1f-7890-4957-b8f7-20eb797a4e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29f19-c9ad-4754-b616-d97f672185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51dc1f-7890-4957-b8f7-20eb797a4e6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AE049-2F16-4D62-B5F8-29DE3BB078E0}">
  <ds:schemaRefs>
    <ds:schemaRef ds:uri="http://purl.org/dc/dcmitype/"/>
    <ds:schemaRef ds:uri="http://purl.org/dc/terms/"/>
    <ds:schemaRef ds:uri="http://purl.org/dc/elements/1.1/"/>
    <ds:schemaRef ds:uri="ef51dc1f-7890-4957-b8f7-20eb797a4e67"/>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91229f19-c9ad-4754-b616-d97f67218542"/>
  </ds:schemaRefs>
</ds:datastoreItem>
</file>

<file path=customXml/itemProps2.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3.xml><?xml version="1.0" encoding="utf-8"?>
<ds:datastoreItem xmlns:ds="http://schemas.openxmlformats.org/officeDocument/2006/customXml" ds:itemID="{487CB472-A073-4877-A4C7-C91B70C57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29f19-c9ad-4754-b616-d97f67218542"/>
    <ds:schemaRef ds:uri="ef51dc1f-7890-4957-b8f7-20eb797a4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1191</Words>
  <Application>Microsoft Office PowerPoint</Application>
  <PresentationFormat>Widescreen</PresentationFormat>
  <Paragraphs>107</Paragraphs>
  <Slides>10</Slides>
  <Notes>10</Notes>
  <HiddenSlides>0</HiddenSlides>
  <MMClips>0</MMClips>
  <ScaleCrop>false</ScaleCrop>
  <HeadingPairs>
    <vt:vector size="6" baseType="variant">
      <vt:variant>
        <vt:lpstr>Benyttede skrifttyper</vt:lpstr>
      </vt:variant>
      <vt:variant>
        <vt:i4>9</vt:i4>
      </vt:variant>
      <vt:variant>
        <vt:lpstr>Tema</vt:lpstr>
      </vt:variant>
      <vt:variant>
        <vt:i4>3</vt:i4>
      </vt:variant>
      <vt:variant>
        <vt:lpstr>Slidetitler</vt:lpstr>
      </vt:variant>
      <vt:variant>
        <vt:i4>10</vt:i4>
      </vt:variant>
    </vt:vector>
  </HeadingPairs>
  <TitlesOfParts>
    <vt:vector size="22" baseType="lpstr">
      <vt:lpstr>KBH Tekst</vt:lpstr>
      <vt:lpstr>KBH</vt:lpstr>
      <vt:lpstr>KBH Medium</vt:lpstr>
      <vt:lpstr>KBH </vt:lpstr>
      <vt:lpstr>Gill Sans MT Light</vt:lpstr>
      <vt:lpstr>Gill Sans MT</vt:lpstr>
      <vt:lpstr>Verdana</vt:lpstr>
      <vt:lpstr>Arial</vt:lpstr>
      <vt:lpstr>KBH Black</vt:lpstr>
      <vt:lpstr>Blank</vt:lpstr>
      <vt:lpstr>UK Blank</vt:lpstr>
      <vt:lpstr>1_Blank</vt:lpstr>
      <vt:lpstr>Første møde  i Arbejdsgruppen </vt:lpstr>
      <vt:lpstr>Tovholders forberedelse til første møde i arbejdsgruppen</vt:lpstr>
      <vt:lpstr>Fra KK politik til lokale retningslinjer</vt:lpstr>
      <vt:lpstr>Dagsorden</vt:lpstr>
      <vt:lpstr>Arbejdsmiljøloven </vt:lpstr>
      <vt:lpstr>Københavns Kommunes politik for krænkende adfærd </vt:lpstr>
      <vt:lpstr>Oversigt over former for fysisk og psykisk vold (krænkende adfærd)* </vt:lpstr>
      <vt:lpstr>Hvad er krænkende adfærd fra borgere og eksterne samarbejdspartnere?</vt:lpstr>
      <vt:lpstr>Hvad skal vores lokale retningslinje for krænkende adfærd indeholde?</vt:lpstr>
      <vt:lpstr>Hvad har vi allerede styr på?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 møde i Arbejdsgruppen</dc:title>
  <dc:creator/>
  <cp:lastModifiedBy/>
  <cp:revision>1</cp:revision>
  <dcterms:created xsi:type="dcterms:W3CDTF">2019-04-04T07:23:38Z</dcterms:created>
  <dcterms:modified xsi:type="dcterms:W3CDTF">2024-04-19T12:18:31Z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0x0101006928602B5E0C7048B411296E1B7B0F23</vt:lpwstr>
  </property>
  <property fmtid="{D5CDD505-2E9C-101B-9397-08002B2CF9AE}" pid="4" name="CloudStatistics_StoryID">
    <vt:lpwstr>0136e00f-1667-45ee-830b-53852910124c</vt:lpwstr>
  </property>
</Properties>
</file>