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1" r:id="rId4"/>
    <p:sldMasterId id="2147483814" r:id="rId5"/>
    <p:sldMasterId id="2147483851" r:id="rId6"/>
  </p:sldMasterIdLst>
  <p:notesMasterIdLst>
    <p:notesMasterId r:id="rId26"/>
  </p:notesMasterIdLst>
  <p:handoutMasterIdLst>
    <p:handoutMasterId r:id="rId27"/>
  </p:handoutMasterIdLst>
  <p:sldIdLst>
    <p:sldId id="1847" r:id="rId7"/>
    <p:sldId id="1831" r:id="rId8"/>
    <p:sldId id="1834" r:id="rId9"/>
    <p:sldId id="1848" r:id="rId10"/>
    <p:sldId id="1839" r:id="rId11"/>
    <p:sldId id="276" r:id="rId12"/>
    <p:sldId id="1826" r:id="rId13"/>
    <p:sldId id="998" r:id="rId14"/>
    <p:sldId id="764" r:id="rId15"/>
    <p:sldId id="1833" r:id="rId16"/>
    <p:sldId id="1000" r:id="rId17"/>
    <p:sldId id="1846" r:id="rId18"/>
    <p:sldId id="1844" r:id="rId19"/>
    <p:sldId id="1845" r:id="rId20"/>
    <p:sldId id="1005" r:id="rId21"/>
    <p:sldId id="1841" r:id="rId22"/>
    <p:sldId id="1836" r:id="rId23"/>
    <p:sldId id="1827" r:id="rId24"/>
    <p:sldId id="1828" r:id="rId25"/>
  </p:sldIdLst>
  <p:sldSz cx="12192000" cy="6858000"/>
  <p:notesSz cx="6858000" cy="9144000"/>
  <p:embeddedFontLst>
    <p:embeddedFont>
      <p:font typeface="Arial Narrow" panose="020B0606020202030204" pitchFamily="34" charset="0"/>
      <p:regular r:id="rId28"/>
      <p:bold r:id="rId29"/>
      <p:italic r:id="rId30"/>
      <p:boldItalic r:id="rId31"/>
    </p:embeddedFont>
    <p:embeddedFont>
      <p:font typeface="KBH" panose="00000500000000000000" pitchFamily="2" charset="0"/>
      <p:regular r:id="rId32"/>
      <p:bold r:id="rId33"/>
      <p:italic r:id="rId34"/>
      <p:boldItalic r:id="rId35"/>
    </p:embeddedFont>
    <p:embeddedFont>
      <p:font typeface="KBH Black" panose="00000A00000000000000" pitchFamily="2" charset="0"/>
      <p:bold r:id="rId36"/>
      <p:boldItalic r:id="rId37"/>
    </p:embeddedFont>
    <p:embeddedFont>
      <p:font typeface="KBH Medium" panose="00000600000000000000" pitchFamily="2" charset="0"/>
      <p:regular r:id="rId38"/>
      <p:italic r:id="rId39"/>
    </p:embeddedFont>
    <p:embeddedFont>
      <p:font typeface="KBH Tekst" panose="00000500000000000000" pitchFamily="2"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2E"/>
    <a:srgbClr val="38446E"/>
    <a:srgbClr val="000000"/>
    <a:srgbClr val="EDF3F7"/>
    <a:srgbClr val="C5D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41" autoAdjust="0"/>
    <p:restoredTop sz="94280" autoAdjust="0"/>
  </p:normalViewPr>
  <p:slideViewPr>
    <p:cSldViewPr snapToGrid="0" showGuides="1">
      <p:cViewPr varScale="1">
        <p:scale>
          <a:sx n="62" d="100"/>
          <a:sy n="62" d="100"/>
        </p:scale>
        <p:origin x="102" y="1104"/>
      </p:cViewPr>
      <p:guideLst/>
    </p:cSldViewPr>
  </p:slideViewPr>
  <p:outlineViewPr>
    <p:cViewPr>
      <p:scale>
        <a:sx n="33" d="100"/>
        <a:sy n="33" d="100"/>
      </p:scale>
      <p:origin x="0" y="-21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4.xml"/><Relationship Id="rId41" Type="http://schemas.openxmlformats.org/officeDocument/2006/relationships/font" Target="fonts/font1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19/04/2024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19/04/2024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51702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Gennemgå instruktionen – Spørg om der er nogle spørgsmål – sæt i gang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1280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Talernoter: Karina sætte ind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da-DK"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4955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38078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Talenoter</a:t>
            </a:r>
            <a:r>
              <a:rPr lang="da-DK" dirty="0"/>
              <a:t>: </a:t>
            </a:r>
          </a:p>
          <a:p>
            <a:endParaRPr lang="da-DK" dirty="0"/>
          </a:p>
          <a:p>
            <a:r>
              <a:rPr lang="da-DK" dirty="0"/>
              <a:t>Vi skal nu have jeres input til Håndtering og Forebyggelse af krænkende adfærd. </a:t>
            </a:r>
          </a:p>
          <a:p>
            <a:endParaRPr lang="da-DK" dirty="0"/>
          </a:p>
          <a:p>
            <a:r>
              <a:rPr lang="da-DK" dirty="0"/>
              <a:t>Vi arbejder videre ud fra de hændelser, som er i spillet Hvor går grænsen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90046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Talernoter: Tiden er gået –  vi skal til at runde af for i dag med en kort opsamling.</a:t>
            </a:r>
          </a:p>
          <a:p>
            <a:endParaRPr lang="da-DK" dirty="0"/>
          </a:p>
          <a:p>
            <a:r>
              <a:rPr lang="da-DK" dirty="0"/>
              <a:t>Hør alle grupper om 1 vigtig pointe/læring, som de tager med sig fra i dag? </a:t>
            </a:r>
          </a:p>
        </p:txBody>
      </p:sp>
      <p:sp>
        <p:nvSpPr>
          <p:cNvPr id="4" name="Slide Number Placeholder 3"/>
          <p:cNvSpPr>
            <a:spLocks noGrp="1"/>
          </p:cNvSpPr>
          <p:nvPr>
            <p:ph type="sldNum" sz="quarter" idx="5"/>
          </p:nvPr>
        </p:nvSpPr>
        <p:spPr/>
        <p:txBody>
          <a:bodyPr/>
          <a:lstStyle/>
          <a:p>
            <a:fld id="{A16CFAD1-D197-4A88-B173-A6412E995EE5}" type="slidenum">
              <a:rPr lang="da-DK" smtClean="0"/>
              <a:pPr/>
              <a:t>17</a:t>
            </a:fld>
            <a:endParaRPr lang="da-DK" dirty="0"/>
          </a:p>
        </p:txBody>
      </p:sp>
    </p:spTree>
    <p:extLst>
      <p:ext uri="{BB962C8B-B14F-4D97-AF65-F5344CB8AC3E}">
        <p14:creationId xmlns:p14="http://schemas.microsoft.com/office/powerpoint/2010/main" val="94747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Talenoter</a:t>
            </a:r>
            <a:r>
              <a:rPr lang="da-DK" dirty="0"/>
              <a:t>:</a:t>
            </a:r>
          </a:p>
          <a:p>
            <a:endParaRPr lang="da-DK" dirty="0"/>
          </a:p>
          <a:p>
            <a:r>
              <a:rPr lang="da-DK" dirty="0"/>
              <a:t>Det næste der kommer til at ske er, at Arbejdsgruppen efter i dag mødes igen og gennemgår de vigtige input som I er kommet med som skal bruges til Trin 4</a:t>
            </a:r>
          </a:p>
          <a:p>
            <a:endParaRPr lang="da-DK" dirty="0"/>
          </a:p>
          <a:p>
            <a:pPr marL="0" indent="0">
              <a:buNone/>
            </a:pPr>
            <a:r>
              <a:rPr lang="da-DK" sz="1200" b="1" u="sng" dirty="0">
                <a:ea typeface="Calibri" panose="020F0502020204030204" pitchFamily="34" charset="0"/>
                <a:cs typeface="Times New Roman" panose="02020603050405020304" pitchFamily="18" charset="0"/>
              </a:rPr>
              <a:t>Trin 4: ”Udarbejdelse af lokal retningslinje”:</a:t>
            </a:r>
          </a:p>
          <a:p>
            <a:pPr marL="0" indent="0">
              <a:buNone/>
            </a:pPr>
            <a:r>
              <a:rPr lang="da-DK" sz="1200" dirty="0">
                <a:ea typeface="Calibri" panose="020F0502020204030204" pitchFamily="34" charset="0"/>
                <a:cs typeface="Times New Roman" panose="02020603050405020304" pitchFamily="18" charset="0"/>
              </a:rPr>
              <a:t>Arbejdsgruppen udarbejder et forslag til lokal retningslinje og sender til godkendelse i MED- udvalget</a:t>
            </a:r>
          </a:p>
          <a:p>
            <a:pPr marL="0" indent="0">
              <a:buNone/>
            </a:pPr>
            <a:endParaRPr lang="da-DK" sz="1200" dirty="0">
              <a:ea typeface="Calibri" panose="020F0502020204030204" pitchFamily="34" charset="0"/>
              <a:cs typeface="Times New Roman" panose="02020603050405020304" pitchFamily="18" charset="0"/>
            </a:endParaRPr>
          </a:p>
          <a:p>
            <a:pPr marL="0" indent="0">
              <a:buNone/>
            </a:pPr>
            <a:r>
              <a:rPr lang="da-DK" sz="1200" b="1" u="sng" dirty="0">
                <a:ea typeface="Calibri" panose="020F0502020204030204" pitchFamily="34" charset="0"/>
                <a:cs typeface="Times New Roman" panose="02020603050405020304" pitchFamily="18" charset="0"/>
              </a:rPr>
              <a:t>Trin 5: ”Del og brug den lokale retningslinje i praksis”:</a:t>
            </a:r>
          </a:p>
          <a:p>
            <a:pPr marL="0" indent="0">
              <a:lnSpc>
                <a:spcPct val="107000"/>
              </a:lnSpc>
              <a:spcAft>
                <a:spcPts val="800"/>
              </a:spcAft>
              <a:buNone/>
            </a:pPr>
            <a:r>
              <a:rPr lang="da-DK" sz="1200" dirty="0">
                <a:effectLst/>
                <a:ea typeface="Calibri" panose="020F0502020204030204" pitchFamily="34" charset="0"/>
                <a:cs typeface="Times New Roman" panose="02020603050405020304" pitchFamily="18" charset="0"/>
              </a:rPr>
              <a:t>MED-udvalget godkender den lokale retningslinje og  lægger en plan for, hvordan man får informeret om den på arbejdspladsen, så den når ud til alle ansatte - også nyansatte, elever, tidsbegrænset ansatte m.fl.   </a:t>
            </a:r>
          </a:p>
          <a:p>
            <a:pPr>
              <a:lnSpc>
                <a:spcPct val="107000"/>
              </a:lnSpc>
              <a:spcAft>
                <a:spcPts val="800"/>
              </a:spcAft>
            </a:pPr>
            <a:r>
              <a:rPr lang="da-DK" sz="1200" dirty="0">
                <a:effectLst/>
                <a:ea typeface="Calibri" panose="020F0502020204030204" pitchFamily="34" charset="0"/>
                <a:cs typeface="Times New Roman" panose="02020603050405020304" pitchFamily="18" charset="0"/>
              </a:rPr>
              <a:t>MED sørger for at den lokale retningslinje, særligt beredskabsplanen, er tilgængelig og synlig på arbejdspladsen, så den er lige ved hånden, når der er brug for den</a:t>
            </a:r>
          </a:p>
          <a:p>
            <a:pPr>
              <a:lnSpc>
                <a:spcPct val="107000"/>
              </a:lnSpc>
              <a:spcAft>
                <a:spcPts val="800"/>
              </a:spcAft>
            </a:pPr>
            <a:r>
              <a:rPr lang="da-DK" sz="1200" dirty="0">
                <a:effectLst/>
                <a:ea typeface="Calibri" panose="020F0502020204030204" pitchFamily="34" charset="0"/>
                <a:cs typeface="Times New Roman" panose="02020603050405020304" pitchFamily="18" charset="0"/>
              </a:rPr>
              <a:t>MED aftaler hvordan MED-udvalget kan følge med i, hvordan den lokale retningslinje bliver brugt og sætter en dato på, hvornår der følges op og evalueres på om den lokale retningslinje virker i praksis.   </a:t>
            </a:r>
          </a:p>
          <a:p>
            <a:endParaRPr lang="da-DK" dirty="0"/>
          </a:p>
          <a:p>
            <a:r>
              <a:rPr lang="da-DK" dirty="0"/>
              <a:t>Jeg vil gerne her til allersidst bede Jer om gode forslag til hvordan vi får ”Delt og brugt den lokale retningslinje i praksis”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410641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Talenoter</a:t>
            </a:r>
            <a:r>
              <a:rPr lang="da-DK" dirty="0"/>
              <a:t>: Tak for jeres engagement og deltagelse på workshoppen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53782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ffectLst/>
              </a:rPr>
              <a:t>Talenote til Tovholder: </a:t>
            </a:r>
          </a:p>
          <a:p>
            <a:endParaRPr lang="da-DK" dirty="0">
              <a:effectLst/>
            </a:endParaRPr>
          </a:p>
          <a:p>
            <a:r>
              <a:rPr lang="da-DK" dirty="0">
                <a:effectLst/>
              </a:rPr>
              <a:t>Baggrunden for at vi har samlet Jer er at Københavns Kommunes Borgerrepræsentation vedtog den 17. september 2020 en revideret politik vedr. krænkende adfærd på arbejdspladsen – hold politikken op foran deltagerne i din hånd</a:t>
            </a:r>
          </a:p>
          <a:p>
            <a:endParaRPr lang="da-DK" dirty="0">
              <a:effectLst/>
            </a:endParaRPr>
          </a:p>
          <a:p>
            <a:r>
              <a:rPr lang="da-DK" dirty="0">
                <a:effectLst/>
              </a:rPr>
              <a:t>Politikken består af kommunens overordnede principper, definitioner og tilhørende retningslinjer, som skal øge opmærksomhed og viden blandt kommunens ledere og medarbejdere om vold, trusler, chikane, seksuel chikane, mobning mv. </a:t>
            </a:r>
          </a:p>
          <a:p>
            <a:endParaRPr lang="da-DK" dirty="0">
              <a:effectLst/>
            </a:endParaRPr>
          </a:p>
          <a:p>
            <a:r>
              <a:rPr lang="da-DK" dirty="0">
                <a:effectLst/>
              </a:rPr>
              <a:t>Vores lokale retningslinje på området skal revideres/opdateres/udarbejdes ud fra den overordnede KK politik og vi har nedsat en arbejdsgruppe bestående af… </a:t>
            </a:r>
          </a:p>
          <a:p>
            <a:endParaRPr lang="da-DK" dirty="0">
              <a:effectLst/>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50879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5</a:t>
            </a:fld>
            <a:endParaRPr lang="da-DK" dirty="0"/>
          </a:p>
        </p:txBody>
      </p:sp>
    </p:spTree>
    <p:extLst>
      <p:ext uri="{BB962C8B-B14F-4D97-AF65-F5344CB8AC3E}">
        <p14:creationId xmlns:p14="http://schemas.microsoft.com/office/powerpoint/2010/main" val="103909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Talenote: Gennemgå programmet. Fortæl gerne hvornår der ca. er en pause.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Talenote:  Når vi skal være sammen her i dag på workshoppen og tale/spille om krænkende adfærd er det en god ide, at vi har aftalt en række fælles spilleregler: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1) Det er vigtigt med fortrolighed i rummet og med det menes, at vi aftaler, at man ikke fortæller videre, hvad andre har sagt og fortalt af oplevelser i dag.</a:t>
            </a:r>
          </a:p>
          <a:p>
            <a:endParaRPr lang="da-DK" dirty="0"/>
          </a:p>
          <a:p>
            <a:r>
              <a:rPr lang="da-DK" dirty="0"/>
              <a:t>2) Deltag aktivt i drøftelserne så vi kan få skabt de bedst mulige retningslinjer på vores arbejdsplads i fællesskab </a:t>
            </a:r>
          </a:p>
          <a:p>
            <a:endParaRPr lang="da-DK" dirty="0"/>
          </a:p>
          <a:p>
            <a:r>
              <a:rPr lang="da-DK" dirty="0"/>
              <a:t>3) Krænkende hændelser kan være sårbare at tale om – så det er vigtigt, at vi møder hinanden med forståelse og ikke går i de gode råd eller formaninger, men lytter til vores kollegas oplevelser   </a:t>
            </a:r>
          </a:p>
          <a:p>
            <a:endParaRPr lang="da-DK" dirty="0"/>
          </a:p>
          <a:p>
            <a:r>
              <a:rPr lang="da-DK" dirty="0"/>
              <a:t>4) Vi kan se virkeligheden forskelligt (jf. billedet af 6/9 tallet) – giv plads til forskellige opfattelser og input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31295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Talenote: </a:t>
            </a:r>
          </a:p>
          <a:p>
            <a:r>
              <a:rPr lang="da-DK" dirty="0"/>
              <a:t>Borgere er en samlet betegnelse for dem, som vi har med at gøre, dvs. beboere, borgere, brugere, pårørende, elever, forældre og jobsøgende. </a:t>
            </a:r>
          </a:p>
          <a:p>
            <a:endParaRPr lang="da-DK" dirty="0"/>
          </a:p>
          <a:p>
            <a:r>
              <a:rPr lang="da-DK" dirty="0"/>
              <a:t>Eksterne samarbejdspartnere er andre, som vi ikke har en lovgivningsmæssig opgave i forhold til fx håndværkere, firmaer m.v.  </a:t>
            </a:r>
          </a:p>
          <a:p>
            <a:endParaRPr lang="da-DK" dirty="0"/>
          </a:p>
          <a:p>
            <a:r>
              <a:rPr lang="da-DK" dirty="0"/>
              <a:t>Ved krænkende adfærd forstås – fysisk vold, trusler, chikane herunder også digitalt, seksuel chikane og diskriminerende adfærd.</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02132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Talenote: </a:t>
            </a:r>
          </a:p>
          <a:p>
            <a:r>
              <a:rPr lang="da-DK" dirty="0"/>
              <a:t>Den lokale retningslinje skal igennem alle tre områder iflg. KK politikken </a:t>
            </a:r>
          </a:p>
          <a:p>
            <a:endParaRPr lang="da-DK" dirty="0"/>
          </a:p>
          <a:p>
            <a:r>
              <a:rPr lang="da-DK" dirty="0"/>
              <a:t>Så vi starter med Før – og identificerer og vurderer risiko for fremtidig krænkende adfærd. Vi skal derfor nu lave en gruppedrøftelse – Hvor trykker skoen hos os?</a:t>
            </a: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A7C57-44DC-4FD1-80FA-659598A5C782}" type="slidenum">
              <a:rPr kumimoji="0" lang="da-DK"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0355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Talernoter: Tiden er gået – vi skal nu spille et spil som hedder ”Hvor går grænsen?” som handler gerne skulle starte drøftelser om hvornår vi skal registrere og anmelde krænkende adfærd.</a:t>
            </a:r>
          </a:p>
        </p:txBody>
      </p:sp>
      <p:sp>
        <p:nvSpPr>
          <p:cNvPr id="4" name="Slide Number Placeholder 3"/>
          <p:cNvSpPr>
            <a:spLocks noGrp="1"/>
          </p:cNvSpPr>
          <p:nvPr>
            <p:ph type="sldNum" sz="quarter" idx="5"/>
          </p:nvPr>
        </p:nvSpPr>
        <p:spPr/>
        <p:txBody>
          <a:bodyPr/>
          <a:lstStyle/>
          <a:p>
            <a:fld id="{A16CFAD1-D197-4A88-B173-A6412E995EE5}" type="slidenum">
              <a:rPr lang="da-DK" smtClean="0"/>
              <a:pPr/>
              <a:t>11</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Talenoter</a:t>
            </a:r>
            <a:r>
              <a:rPr lang="da-DK" dirty="0"/>
              <a:t>:</a:t>
            </a:r>
          </a:p>
          <a:p>
            <a:endParaRPr lang="da-DK" dirty="0"/>
          </a:p>
          <a:p>
            <a:pPr algn="l"/>
            <a:r>
              <a:rPr lang="da-DK" b="0" i="0" dirty="0">
                <a:solidFill>
                  <a:srgbClr val="333333"/>
                </a:solidFill>
                <a:effectLst/>
                <a:latin typeface="Open Sans" panose="020B0606030504020204" pitchFamily="34" charset="0"/>
              </a:rPr>
              <a:t>Det kan synes unødvendigt at registrere, hvor gang man er blevet krænket, hvis det er blevet almindelig dagligdag og foregår flere gange om dagen. Men det er utroligt vigtigt af flere grunde … </a:t>
            </a:r>
          </a:p>
          <a:p>
            <a:pPr algn="l"/>
            <a:endParaRPr lang="da-DK" b="0" i="0" dirty="0">
              <a:solidFill>
                <a:srgbClr val="333333"/>
              </a:solidFill>
              <a:effectLst/>
              <a:latin typeface="Open Sans" panose="020B0606030504020204" pitchFamily="34" charset="0"/>
            </a:endParaRPr>
          </a:p>
          <a:p>
            <a:pPr algn="l"/>
            <a:r>
              <a:rPr lang="da-DK" b="0" i="0" dirty="0">
                <a:solidFill>
                  <a:srgbClr val="333333"/>
                </a:solidFill>
                <a:effectLst/>
                <a:latin typeface="Open Sans" panose="020B0606030504020204" pitchFamily="34" charset="0"/>
              </a:rPr>
              <a:t>Hændelserne skal anmeldes som arbejdsulykke på arbejdspladsen. Hver enkelt hændelse kan synes lille, men når det sker igen og igen, kan man risikere, at læsset pludselig vælter. Og har man ikke registreret de mange forudgående optrin, kan man risikere, ikke at kunne få erstatning, hvis man bliver syg heraf.  </a:t>
            </a:r>
          </a:p>
          <a:p>
            <a:pPr algn="l"/>
            <a:endParaRPr lang="da-DK" b="0" i="0" dirty="0">
              <a:solidFill>
                <a:srgbClr val="333333"/>
              </a:solidFill>
              <a:effectLst/>
              <a:latin typeface="Open Sans" panose="020B0606030504020204" pitchFamily="34" charset="0"/>
            </a:endParaRPr>
          </a:p>
          <a:p>
            <a:r>
              <a:rPr lang="da-DK" b="0" i="0" dirty="0">
                <a:solidFill>
                  <a:srgbClr val="333333"/>
                </a:solidFill>
                <a:effectLst/>
                <a:latin typeface="Open Sans" panose="020B0606030504020204" pitchFamily="34" charset="0"/>
              </a:rPr>
              <a:t>Den eneste måde at skabe et overblik over forekomsten (antal hændelser) og karakteren (typen af den krænkende adfærd) - p</a:t>
            </a:r>
            <a:r>
              <a:rPr lang="da-DK" b="0" i="0" dirty="0">
                <a:solidFill>
                  <a:srgbClr val="000000"/>
                </a:solidFill>
                <a:effectLst/>
                <a:latin typeface="Calibri" panose="020F0502020204030204" pitchFamily="34" charset="0"/>
              </a:rPr>
              <a:t>å den måde kan man efter et stykke tid se, om der er systematik i episoderne. Er det et særligt tidspunkt, en særlig borgergruppe, et særligt fysisk sted </a:t>
            </a:r>
            <a:r>
              <a:rPr lang="da-DK" b="0" i="0" dirty="0" err="1">
                <a:solidFill>
                  <a:srgbClr val="000000"/>
                </a:solidFill>
                <a:effectLst/>
                <a:latin typeface="Calibri" panose="020F0502020204030204" pitchFamily="34" charset="0"/>
              </a:rPr>
              <a:t>ect</a:t>
            </a:r>
            <a:r>
              <a:rPr lang="da-DK" b="0" i="0" dirty="0">
                <a:solidFill>
                  <a:srgbClr val="000000"/>
                </a:solidFill>
                <a:effectLst/>
                <a:latin typeface="Calibri" panose="020F0502020204030204" pitchFamily="34" charset="0"/>
              </a:rPr>
              <a:t>.</a:t>
            </a:r>
            <a:endParaRPr lang="da-DK" sz="1800" i="1" dirty="0">
              <a:effectLst/>
              <a:latin typeface="Calibri" panose="020F0502020204030204" pitchFamily="34" charset="0"/>
              <a:ea typeface="Calibri" panose="020F0502020204030204" pitchFamily="34" charset="0"/>
            </a:endParaRPr>
          </a:p>
          <a:p>
            <a:pPr algn="l"/>
            <a:endParaRPr lang="da-DK"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333333"/>
                </a:solidFill>
                <a:effectLst/>
                <a:latin typeface="Open Sans" panose="020B0606030504020204" pitchFamily="34" charset="0"/>
              </a:rPr>
              <a:t>At registrere er også til gavn for borgeren – i forhold til at vi kan iværksætte en forebyggende indsats – med data fra registreringer </a:t>
            </a:r>
            <a:r>
              <a:rPr lang="da-DK" sz="1200" dirty="0">
                <a:effectLst/>
                <a:latin typeface="Calibri" panose="020F0502020204030204" pitchFamily="34" charset="0"/>
                <a:ea typeface="Calibri" panose="020F0502020204030204" pitchFamily="34" charset="0"/>
              </a:rPr>
              <a:t>lave en analyse af vores faglige og metodiske tilgang til borgeren.</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55537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18277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4828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724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594805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a:t>Sidehoved</a:t>
            </a:r>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69774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a:t>Sidehoved</a:t>
            </a:r>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34229500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endParaRPr lang="da-DK" noProof="0" dirty="0"/>
          </a:p>
        </p:txBody>
      </p:sp>
    </p:spTree>
    <p:extLst>
      <p:ext uri="{BB962C8B-B14F-4D97-AF65-F5344CB8AC3E}">
        <p14:creationId xmlns:p14="http://schemas.microsoft.com/office/powerpoint/2010/main" val="3349847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213500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98098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1966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Table Placeholder 6">
            <a:extLst>
              <a:ext uri="{FF2B5EF4-FFF2-40B4-BE49-F238E27FC236}">
                <a16:creationId xmlns:a16="http://schemas.microsoft.com/office/drawing/2014/main" id="{DCA3959B-0EDE-EBDF-F009-9B4EC0A1B26C}"/>
              </a:ext>
            </a:extLst>
          </p:cNvPr>
          <p:cNvSpPr>
            <a:spLocks noGrp="1"/>
          </p:cNvSpPr>
          <p:nvPr>
            <p:ph type="tbl" sz="quarter" idx="13"/>
          </p:nvPr>
        </p:nvSpPr>
        <p:spPr>
          <a:xfrm>
            <a:off x="720725" y="2109788"/>
            <a:ext cx="10750550" cy="4097337"/>
          </a:xfrm>
        </p:spPr>
        <p:txBody>
          <a:bodyPr/>
          <a:lstStyle>
            <a:lvl1pPr marL="0" indent="0">
              <a:buNone/>
              <a:defRPr/>
            </a:lvl1pPr>
          </a:lstStyle>
          <a:p>
            <a:endParaRPr lang="en-IN" dirty="0"/>
          </a:p>
        </p:txBody>
      </p:sp>
    </p:spTree>
    <p:extLst>
      <p:ext uri="{BB962C8B-B14F-4D97-AF65-F5344CB8AC3E}">
        <p14:creationId xmlns:p14="http://schemas.microsoft.com/office/powerpoint/2010/main" val="38652354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6470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397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12">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2" name="Taleboble: rektangel med afrundede hjørner 7">
            <a:extLst>
              <a:ext uri="{FF2B5EF4-FFF2-40B4-BE49-F238E27FC236}">
                <a16:creationId xmlns:a16="http://schemas.microsoft.com/office/drawing/2014/main" id="{AF209373-D31E-5D01-0FF2-9759B6B0B82F}"/>
              </a:ext>
            </a:extLst>
          </p:cNvPr>
          <p:cNvSpPr/>
          <p:nvPr userDrawn="1"/>
        </p:nvSpPr>
        <p:spPr>
          <a:xfrm>
            <a:off x="338697" y="1917115"/>
            <a:ext cx="2917728" cy="1664176"/>
          </a:xfrm>
          <a:prstGeom prst="wedgeRoundRectCallout">
            <a:avLst>
              <a:gd name="adj1" fmla="val 132962"/>
              <a:gd name="adj2" fmla="val 102681"/>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i="1" noProof="0" dirty="0" err="1"/>
          </a:p>
        </p:txBody>
      </p:sp>
      <p:sp>
        <p:nvSpPr>
          <p:cNvPr id="8" name="Taleboble: rektangel med afrundede hjørner 20">
            <a:extLst>
              <a:ext uri="{FF2B5EF4-FFF2-40B4-BE49-F238E27FC236}">
                <a16:creationId xmlns:a16="http://schemas.microsoft.com/office/drawing/2014/main" id="{DDAB5101-17E0-0D77-2DFB-25B333A4938E}"/>
              </a:ext>
            </a:extLst>
          </p:cNvPr>
          <p:cNvSpPr/>
          <p:nvPr userDrawn="1"/>
        </p:nvSpPr>
        <p:spPr>
          <a:xfrm>
            <a:off x="338697" y="3948231"/>
            <a:ext cx="2917728" cy="1664176"/>
          </a:xfrm>
          <a:prstGeom prst="wedgeRoundRectCallout">
            <a:avLst>
              <a:gd name="adj1" fmla="val 129481"/>
              <a:gd name="adj2" fmla="val -3639"/>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4611" lvl="0" indent="0" algn="ctr" defTabSz="914400" rtl="0" eaLnBrk="1" fontAlgn="auto" latinLnBrk="0" hangingPunct="1">
              <a:spcBef>
                <a:spcPts val="222"/>
              </a:spcBef>
              <a:spcAft>
                <a:spcPts val="0"/>
              </a:spcAft>
              <a:buClrTx/>
              <a:buSzTx/>
              <a:buFontTx/>
              <a:buNone/>
              <a:tabLst/>
              <a:defRPr/>
            </a:pPr>
            <a:endParaRPr kumimoji="0" lang="da-DK" sz="1800" b="0" i="1" u="none" strike="noStrike" kern="1200" cap="none" spc="0" normalizeH="0" baseline="0" noProof="0" dirty="0">
              <a:ln>
                <a:noFill/>
              </a:ln>
              <a:solidFill>
                <a:prstClr val="black"/>
              </a:solidFill>
              <a:effectLst/>
              <a:uLnTx/>
              <a:uFillTx/>
              <a:latin typeface="KBH Medium"/>
              <a:ea typeface="+mn-ea"/>
              <a:cs typeface="Arial Narrow"/>
            </a:endParaRPr>
          </a:p>
        </p:txBody>
      </p:sp>
      <p:sp>
        <p:nvSpPr>
          <p:cNvPr id="9" name="Taleboble: rektangel med afrundede hjørner 21">
            <a:extLst>
              <a:ext uri="{FF2B5EF4-FFF2-40B4-BE49-F238E27FC236}">
                <a16:creationId xmlns:a16="http://schemas.microsoft.com/office/drawing/2014/main" id="{FA2A3F37-846D-80AD-4C3E-DADC330348DB}"/>
              </a:ext>
            </a:extLst>
          </p:cNvPr>
          <p:cNvSpPr/>
          <p:nvPr userDrawn="1"/>
        </p:nvSpPr>
        <p:spPr>
          <a:xfrm>
            <a:off x="4193229" y="1917115"/>
            <a:ext cx="3391560" cy="1207385"/>
          </a:xfrm>
          <a:prstGeom prst="wedgeRoundRectCallout">
            <a:avLst>
              <a:gd name="adj1" fmla="val 1126"/>
              <a:gd name="adj2" fmla="val 140491"/>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4611" lvl="0" indent="0" algn="ctr" defTabSz="914400" rtl="0" eaLnBrk="1" fontAlgn="auto" latinLnBrk="0" hangingPunct="1">
              <a:spcBef>
                <a:spcPts val="222"/>
              </a:spcBef>
              <a:spcAft>
                <a:spcPts val="0"/>
              </a:spcAft>
              <a:buClrTx/>
              <a:buSzTx/>
              <a:buFontTx/>
              <a:buNone/>
              <a:tabLst/>
              <a:defRPr/>
            </a:pPr>
            <a:endParaRPr kumimoji="0" lang="da-DK" sz="1800" b="0" i="1" u="none" strike="noStrike" kern="1200" cap="none" spc="0" normalizeH="0" baseline="0" noProof="0" dirty="0">
              <a:ln>
                <a:noFill/>
              </a:ln>
              <a:solidFill>
                <a:prstClr val="black"/>
              </a:solidFill>
              <a:effectLst/>
              <a:uLnTx/>
              <a:uFillTx/>
              <a:latin typeface="KBH Medium"/>
              <a:ea typeface="+mn-ea"/>
              <a:cs typeface="Arial Narrow"/>
            </a:endParaRPr>
          </a:p>
        </p:txBody>
      </p:sp>
      <p:sp>
        <p:nvSpPr>
          <p:cNvPr id="10" name="Taleboble: rektangel med afrundede hjørner 22">
            <a:extLst>
              <a:ext uri="{FF2B5EF4-FFF2-40B4-BE49-F238E27FC236}">
                <a16:creationId xmlns:a16="http://schemas.microsoft.com/office/drawing/2014/main" id="{E92A608A-E6B1-F872-4B1A-04AAD4009F41}"/>
              </a:ext>
            </a:extLst>
          </p:cNvPr>
          <p:cNvSpPr/>
          <p:nvPr userDrawn="1"/>
        </p:nvSpPr>
        <p:spPr>
          <a:xfrm>
            <a:off x="8521593" y="1318479"/>
            <a:ext cx="2917728" cy="1915172"/>
          </a:xfrm>
          <a:prstGeom prst="wedgeRoundRectCallout">
            <a:avLst>
              <a:gd name="adj1" fmla="val -133697"/>
              <a:gd name="adj2" fmla="val 115966"/>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i="1" noProof="0" dirty="0">
              <a:solidFill>
                <a:schemeClr val="tx1"/>
              </a:solidFill>
            </a:endParaRPr>
          </a:p>
        </p:txBody>
      </p:sp>
      <p:sp>
        <p:nvSpPr>
          <p:cNvPr id="11" name="Taleboble: rektangel med afrundede hjørner 23">
            <a:extLst>
              <a:ext uri="{FF2B5EF4-FFF2-40B4-BE49-F238E27FC236}">
                <a16:creationId xmlns:a16="http://schemas.microsoft.com/office/drawing/2014/main" id="{F11935E7-00E6-E1FB-C995-AC74E92BF866}"/>
              </a:ext>
            </a:extLst>
          </p:cNvPr>
          <p:cNvSpPr/>
          <p:nvPr userDrawn="1"/>
        </p:nvSpPr>
        <p:spPr>
          <a:xfrm>
            <a:off x="8196579" y="3740727"/>
            <a:ext cx="3656724" cy="2622664"/>
          </a:xfrm>
          <a:prstGeom prst="wedgeRoundRectCallout">
            <a:avLst>
              <a:gd name="adj1" fmla="val -112597"/>
              <a:gd name="adj2" fmla="val -15029"/>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i="1" noProof="0" dirty="0">
              <a:solidFill>
                <a:schemeClr val="tx1"/>
              </a:solidFill>
            </a:endParaRPr>
          </a:p>
        </p:txBody>
      </p:sp>
      <p:sp>
        <p:nvSpPr>
          <p:cNvPr id="12" name="Taleboble: rektangel med afrundede hjørner 24">
            <a:extLst>
              <a:ext uri="{FF2B5EF4-FFF2-40B4-BE49-F238E27FC236}">
                <a16:creationId xmlns:a16="http://schemas.microsoft.com/office/drawing/2014/main" id="{28EF8CF3-B56C-AF4E-0BF7-7CE90FF44669}"/>
              </a:ext>
            </a:extLst>
          </p:cNvPr>
          <p:cNvSpPr/>
          <p:nvPr userDrawn="1"/>
        </p:nvSpPr>
        <p:spPr>
          <a:xfrm>
            <a:off x="3550734" y="5261236"/>
            <a:ext cx="4351535" cy="1286437"/>
          </a:xfrm>
          <a:prstGeom prst="wedgeRoundRectCallout">
            <a:avLst>
              <a:gd name="adj1" fmla="val 2546"/>
              <a:gd name="adj2" fmla="val -76779"/>
              <a:gd name="adj3" fmla="val 16667"/>
            </a:avLst>
          </a:prstGeom>
          <a:solidFill>
            <a:srgbClr val="C5D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4611" lvl="0" indent="0" algn="ctr" defTabSz="914400" rtl="0" eaLnBrk="1" fontAlgn="auto" latinLnBrk="0" hangingPunct="1">
              <a:spcBef>
                <a:spcPts val="222"/>
              </a:spcBef>
              <a:spcAft>
                <a:spcPts val="0"/>
              </a:spcAft>
              <a:buClrTx/>
              <a:buSzTx/>
              <a:buFontTx/>
              <a:buNone/>
              <a:tabLst/>
              <a:defRPr/>
            </a:pPr>
            <a:endParaRPr kumimoji="0" lang="da-DK" sz="1800" b="0" i="1" u="none" strike="noStrike" kern="1200" cap="none" spc="0" normalizeH="0" baseline="0" noProof="0" dirty="0">
              <a:ln>
                <a:noFill/>
              </a:ln>
              <a:solidFill>
                <a:prstClr val="black"/>
              </a:solidFill>
              <a:effectLst/>
              <a:uLnTx/>
              <a:uFillTx/>
              <a:latin typeface="KBH Medium"/>
              <a:ea typeface="+mn-ea"/>
              <a:cs typeface="Arial Narrow"/>
            </a:endParaRPr>
          </a:p>
        </p:txBody>
      </p:sp>
      <p:sp>
        <p:nvSpPr>
          <p:cNvPr id="14" name="Content Placeholder 13">
            <a:extLst>
              <a:ext uri="{FF2B5EF4-FFF2-40B4-BE49-F238E27FC236}">
                <a16:creationId xmlns:a16="http://schemas.microsoft.com/office/drawing/2014/main" id="{1C4BA485-060B-7213-3701-F1E240177DD6}"/>
              </a:ext>
            </a:extLst>
          </p:cNvPr>
          <p:cNvSpPr>
            <a:spLocks noGrp="1"/>
          </p:cNvSpPr>
          <p:nvPr>
            <p:ph sz="quarter" idx="13"/>
          </p:nvPr>
        </p:nvSpPr>
        <p:spPr>
          <a:xfrm>
            <a:off x="338138" y="1917700"/>
            <a:ext cx="2917825" cy="1663700"/>
          </a:xfrm>
        </p:spPr>
        <p:txBody>
          <a:bodyPr anchor="ctr"/>
          <a:lstStyle>
            <a:lvl1pPr marL="0" indent="0" algn="ctr">
              <a:buNone/>
              <a:defRPr sz="1800">
                <a:solidFill>
                  <a:schemeClr val="tx1"/>
                </a:solidFill>
              </a:defRPr>
            </a:lvl1pPr>
          </a:lstStyle>
          <a:p>
            <a:pPr lvl="0"/>
            <a:endParaRPr lang="en-IN" dirty="0"/>
          </a:p>
        </p:txBody>
      </p:sp>
      <p:sp>
        <p:nvSpPr>
          <p:cNvPr id="16" name="Content Placeholder 15">
            <a:extLst>
              <a:ext uri="{FF2B5EF4-FFF2-40B4-BE49-F238E27FC236}">
                <a16:creationId xmlns:a16="http://schemas.microsoft.com/office/drawing/2014/main" id="{EDF2DE35-60BB-CF16-F17D-F0CF9250AC15}"/>
              </a:ext>
            </a:extLst>
          </p:cNvPr>
          <p:cNvSpPr>
            <a:spLocks noGrp="1"/>
          </p:cNvSpPr>
          <p:nvPr>
            <p:ph sz="quarter" idx="14"/>
          </p:nvPr>
        </p:nvSpPr>
        <p:spPr>
          <a:xfrm>
            <a:off x="4192588" y="1917700"/>
            <a:ext cx="3392487" cy="1206500"/>
          </a:xfrm>
        </p:spPr>
        <p:txBody>
          <a:bodyPr anchor="ctr"/>
          <a:lstStyle>
            <a:lvl1pPr marL="0" indent="0" algn="ctr">
              <a:buNone/>
              <a:defRPr sz="1800">
                <a:solidFill>
                  <a:schemeClr val="tx1"/>
                </a:solidFill>
              </a:defRPr>
            </a:lvl1pPr>
          </a:lstStyle>
          <a:p>
            <a:pPr lvl="0"/>
            <a:endParaRPr lang="en-IN" dirty="0"/>
          </a:p>
        </p:txBody>
      </p:sp>
      <p:sp>
        <p:nvSpPr>
          <p:cNvPr id="18" name="Content Placeholder 17">
            <a:extLst>
              <a:ext uri="{FF2B5EF4-FFF2-40B4-BE49-F238E27FC236}">
                <a16:creationId xmlns:a16="http://schemas.microsoft.com/office/drawing/2014/main" id="{6EAC90D4-2F3B-1A42-4152-74BDFB9BCE13}"/>
              </a:ext>
            </a:extLst>
          </p:cNvPr>
          <p:cNvSpPr>
            <a:spLocks noGrp="1"/>
          </p:cNvSpPr>
          <p:nvPr>
            <p:ph sz="quarter" idx="15"/>
          </p:nvPr>
        </p:nvSpPr>
        <p:spPr>
          <a:xfrm>
            <a:off x="8521700" y="1319213"/>
            <a:ext cx="2917825" cy="1914525"/>
          </a:xfrm>
        </p:spPr>
        <p:txBody>
          <a:bodyPr anchor="ctr"/>
          <a:lstStyle>
            <a:lvl1pPr algn="ctr">
              <a:defRPr sz="1800">
                <a:solidFill>
                  <a:schemeClr val="tx1"/>
                </a:solidFill>
              </a:defRPr>
            </a:lvl1pPr>
          </a:lstStyle>
          <a:p>
            <a:pPr lvl="0"/>
            <a:endParaRPr lang="en-IN" dirty="0"/>
          </a:p>
        </p:txBody>
      </p:sp>
      <p:sp>
        <p:nvSpPr>
          <p:cNvPr id="20" name="Content Placeholder 19">
            <a:extLst>
              <a:ext uri="{FF2B5EF4-FFF2-40B4-BE49-F238E27FC236}">
                <a16:creationId xmlns:a16="http://schemas.microsoft.com/office/drawing/2014/main" id="{9CA8A032-EFBF-9C21-72FD-E7010E587B40}"/>
              </a:ext>
            </a:extLst>
          </p:cNvPr>
          <p:cNvSpPr>
            <a:spLocks noGrp="1"/>
          </p:cNvSpPr>
          <p:nvPr>
            <p:ph sz="quarter" idx="16"/>
          </p:nvPr>
        </p:nvSpPr>
        <p:spPr>
          <a:xfrm>
            <a:off x="8196263" y="3740150"/>
            <a:ext cx="3657600" cy="2622550"/>
          </a:xfrm>
        </p:spPr>
        <p:txBody>
          <a:bodyPr anchor="ctr"/>
          <a:lstStyle>
            <a:lvl1pPr marL="0" indent="0" algn="ctr">
              <a:buNone/>
              <a:defRPr sz="1800">
                <a:solidFill>
                  <a:schemeClr val="tx1"/>
                </a:solidFill>
              </a:defRPr>
            </a:lvl1pPr>
          </a:lstStyle>
          <a:p>
            <a:pPr lvl="0"/>
            <a:endParaRPr lang="en-IN" dirty="0"/>
          </a:p>
        </p:txBody>
      </p:sp>
      <p:sp>
        <p:nvSpPr>
          <p:cNvPr id="22" name="Content Placeholder 21">
            <a:extLst>
              <a:ext uri="{FF2B5EF4-FFF2-40B4-BE49-F238E27FC236}">
                <a16:creationId xmlns:a16="http://schemas.microsoft.com/office/drawing/2014/main" id="{71C7A349-7212-CDB4-3CAA-E33DBD3614EC}"/>
              </a:ext>
            </a:extLst>
          </p:cNvPr>
          <p:cNvSpPr>
            <a:spLocks noGrp="1"/>
          </p:cNvSpPr>
          <p:nvPr>
            <p:ph sz="quarter" idx="17"/>
          </p:nvPr>
        </p:nvSpPr>
        <p:spPr>
          <a:xfrm>
            <a:off x="3549650" y="5260975"/>
            <a:ext cx="4352925" cy="1287463"/>
          </a:xfrm>
        </p:spPr>
        <p:txBody>
          <a:bodyPr anchor="ctr"/>
          <a:lstStyle>
            <a:lvl1pPr marL="0" indent="0" algn="ctr">
              <a:buNone/>
              <a:defRPr sz="1800">
                <a:solidFill>
                  <a:schemeClr val="tx1"/>
                </a:solidFill>
              </a:defRPr>
            </a:lvl1pPr>
          </a:lstStyle>
          <a:p>
            <a:pPr lvl="0"/>
            <a:endParaRPr lang="en-IN" dirty="0"/>
          </a:p>
        </p:txBody>
      </p:sp>
      <p:sp>
        <p:nvSpPr>
          <p:cNvPr id="24" name="Content Placeholder 23">
            <a:extLst>
              <a:ext uri="{FF2B5EF4-FFF2-40B4-BE49-F238E27FC236}">
                <a16:creationId xmlns:a16="http://schemas.microsoft.com/office/drawing/2014/main" id="{35A7A800-D412-9558-C2C4-798B4E6D3EE7}"/>
              </a:ext>
            </a:extLst>
          </p:cNvPr>
          <p:cNvSpPr>
            <a:spLocks noGrp="1"/>
          </p:cNvSpPr>
          <p:nvPr>
            <p:ph sz="quarter" idx="18"/>
          </p:nvPr>
        </p:nvSpPr>
        <p:spPr>
          <a:xfrm>
            <a:off x="338138" y="3962400"/>
            <a:ext cx="2917825" cy="1663700"/>
          </a:xfrm>
        </p:spPr>
        <p:txBody>
          <a:bodyPr anchor="ctr"/>
          <a:lstStyle>
            <a:lvl1pPr marL="0" indent="0" algn="ctr">
              <a:buNone/>
              <a:defRPr sz="1800">
                <a:solidFill>
                  <a:schemeClr val="tx1"/>
                </a:solidFill>
              </a:defRPr>
            </a:lvl1pPr>
          </a:lstStyle>
          <a:p>
            <a:pPr lvl="0"/>
            <a:endParaRPr lang="en-IN"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44793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4">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10752002" cy="3581133"/>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
        <p:nvSpPr>
          <p:cNvPr id="8" name="Content Placeholder 7">
            <a:extLst>
              <a:ext uri="{FF2B5EF4-FFF2-40B4-BE49-F238E27FC236}">
                <a16:creationId xmlns:a16="http://schemas.microsoft.com/office/drawing/2014/main" id="{078A5F80-D6C7-E748-09C1-1516332267D3}"/>
              </a:ext>
            </a:extLst>
          </p:cNvPr>
          <p:cNvSpPr>
            <a:spLocks noGrp="1"/>
          </p:cNvSpPr>
          <p:nvPr>
            <p:ph sz="quarter" idx="13"/>
          </p:nvPr>
        </p:nvSpPr>
        <p:spPr>
          <a:xfrm>
            <a:off x="720725" y="6060240"/>
            <a:ext cx="9785350" cy="5826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06779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7">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a:extLst>
              <a:ext uri="{FF2B5EF4-FFF2-40B4-BE49-F238E27FC236}">
                <a16:creationId xmlns:a16="http://schemas.microsoft.com/office/drawing/2014/main" id="{685D0FFB-01A0-BCA7-4864-7D3173610130}"/>
              </a:ext>
            </a:extLst>
          </p:cNvPr>
          <p:cNvSpPr>
            <a:spLocks noGrp="1"/>
          </p:cNvSpPr>
          <p:nvPr>
            <p:ph sz="quarter" idx="14"/>
          </p:nvPr>
        </p:nvSpPr>
        <p:spPr>
          <a:xfrm>
            <a:off x="8301038" y="6137275"/>
            <a:ext cx="3657600" cy="388938"/>
          </a:xfrm>
        </p:spPr>
        <p:txBody>
          <a:bodyPr/>
          <a:lstStyle>
            <a:lvl1pPr marL="0" indent="0">
              <a:buNone/>
              <a:defRPr sz="900"/>
            </a:lvl1pPr>
          </a:lstStyle>
          <a:p>
            <a:pPr lvl="0"/>
            <a:endParaRPr lang="en-IN"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736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33467" y="714356"/>
            <a:ext cx="9216000" cy="673200"/>
          </a:xfrm>
        </p:spPr>
        <p:txBody>
          <a:bodyPr>
            <a:normAutofit/>
          </a:bodyPr>
          <a:lstStyle>
            <a:lvl1pPr algn="l">
              <a:defRPr sz="3000">
                <a:latin typeface="Verdana" pitchFamily="34" charset="0"/>
              </a:defRPr>
            </a:lvl1pPr>
          </a:lstStyle>
          <a:p>
            <a:r>
              <a:rPr lang="da-DK"/>
              <a:t>Klik for at redigere titeltypografi i masteren</a:t>
            </a:r>
            <a:endParaRPr lang="da-DK" dirty="0"/>
          </a:p>
        </p:txBody>
      </p:sp>
      <p:sp>
        <p:nvSpPr>
          <p:cNvPr id="3" name="Pladsholder til indhold 2"/>
          <p:cNvSpPr>
            <a:spLocks noGrp="1"/>
          </p:cNvSpPr>
          <p:nvPr>
            <p:ph idx="1"/>
          </p:nvPr>
        </p:nvSpPr>
        <p:spPr>
          <a:xfrm>
            <a:off x="1333467" y="1571612"/>
            <a:ext cx="9696000" cy="3816000"/>
          </a:xfrm>
        </p:spPr>
        <p:txBody>
          <a:bodyPr>
            <a:normAutofit/>
          </a:bodyPr>
          <a:lstStyle>
            <a:lvl1pPr>
              <a:buNone/>
              <a:defRPr sz="2800">
                <a:latin typeface="Verdana" pitchFamily="34" charset="0"/>
              </a:defRPr>
            </a:lvl1pPr>
            <a:lvl2pPr>
              <a:defRPr sz="2800">
                <a:latin typeface="Verdana" pitchFamily="34" charset="0"/>
              </a:defRPr>
            </a:lvl2pPr>
            <a:lvl3pPr>
              <a:defRPr sz="2800">
                <a:latin typeface="Verdana" pitchFamily="34" charset="0"/>
              </a:defRPr>
            </a:lvl3pPr>
            <a:lvl4pPr>
              <a:defRPr sz="2800">
                <a:latin typeface="Verdana" pitchFamily="34" charset="0"/>
              </a:defRPr>
            </a:lvl4pPr>
            <a:lvl5pPr>
              <a:defRPr sz="2800">
                <a:latin typeface="Verdana" pitchFamily="34" charset="0"/>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259A4EDE-0F1E-41A1-830F-D18EF2F263F3}" type="datetimeFigureOut">
              <a:rPr lang="da-DK" smtClean="0"/>
              <a:pPr/>
              <a:t>19-04-2024</a:t>
            </a:fld>
            <a:endParaRPr lang="da-DK"/>
          </a:p>
        </p:txBody>
      </p:sp>
      <p:sp>
        <p:nvSpPr>
          <p:cNvPr id="5" name="Pladsholder til sidefod 4"/>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2034880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9">
    <p:spTree>
      <p:nvGrpSpPr>
        <p:cNvPr id="1" name=""/>
        <p:cNvGrpSpPr/>
        <p:nvPr/>
      </p:nvGrpSpPr>
      <p:grpSpPr>
        <a:xfrm>
          <a:off x="0" y="0"/>
          <a:ext cx="0" cy="0"/>
          <a:chOff x="0" y="0"/>
          <a:chExt cx="0" cy="0"/>
        </a:xfrm>
      </p:grpSpPr>
      <p:sp>
        <p:nvSpPr>
          <p:cNvPr id="2" name="Titel 1"/>
          <p:cNvSpPr>
            <a:spLocks noGrp="1"/>
          </p:cNvSpPr>
          <p:nvPr>
            <p:ph type="title"/>
          </p:nvPr>
        </p:nvSpPr>
        <p:spPr>
          <a:xfrm>
            <a:off x="721453" y="714356"/>
            <a:ext cx="9828014" cy="673200"/>
          </a:xfrm>
        </p:spPr>
        <p:txBody>
          <a:bodyPr>
            <a:normAutofit/>
          </a:bodyPr>
          <a:lstStyle>
            <a:lvl1pPr algn="l">
              <a:defRPr sz="3000">
                <a:latin typeface="Verdana" pitchFamily="34" charset="0"/>
              </a:defRPr>
            </a:lvl1pPr>
          </a:lstStyle>
          <a:p>
            <a:r>
              <a:rPr lang="da-DK"/>
              <a:t>Klik for at redigere titeltypografi i masteren</a:t>
            </a:r>
            <a:endParaRPr lang="da-DK" dirty="0"/>
          </a:p>
        </p:txBody>
      </p:sp>
      <p:sp>
        <p:nvSpPr>
          <p:cNvPr id="4" name="Pladsholder til dato 3"/>
          <p:cNvSpPr>
            <a:spLocks noGrp="1"/>
          </p:cNvSpPr>
          <p:nvPr>
            <p:ph type="dt" sz="half" idx="10"/>
          </p:nvPr>
        </p:nvSpPr>
        <p:spPr/>
        <p:txBody>
          <a:bodyPr/>
          <a:lstStyle/>
          <a:p>
            <a:fld id="{259A4EDE-0F1E-41A1-830F-D18EF2F263F3}" type="datetimeFigureOut">
              <a:rPr lang="da-DK" smtClean="0"/>
              <a:pPr/>
              <a:t>19-04-2024</a:t>
            </a:fld>
            <a:endParaRPr lang="da-DK"/>
          </a:p>
        </p:txBody>
      </p:sp>
      <p:sp>
        <p:nvSpPr>
          <p:cNvPr id="5" name="Pladsholder til sidefod 4"/>
          <p:cNvSpPr>
            <a:spLocks noGrp="1"/>
          </p:cNvSpPr>
          <p:nvPr>
            <p:ph type="ftr" sz="quarter" idx="11"/>
          </p:nvPr>
        </p:nvSpPr>
        <p:spPr/>
        <p:txBody>
          <a:bodyPr/>
          <a:lstStyle/>
          <a:p>
            <a:endParaRPr lang="da-DK"/>
          </a:p>
        </p:txBody>
      </p:sp>
      <p:sp>
        <p:nvSpPr>
          <p:cNvPr id="7" name="Content Placeholder 6">
            <a:extLst>
              <a:ext uri="{FF2B5EF4-FFF2-40B4-BE49-F238E27FC236}">
                <a16:creationId xmlns:a16="http://schemas.microsoft.com/office/drawing/2014/main" id="{25014C8A-06B1-F546-2BBD-CD85A61E9E20}"/>
              </a:ext>
            </a:extLst>
          </p:cNvPr>
          <p:cNvSpPr>
            <a:spLocks noGrp="1"/>
          </p:cNvSpPr>
          <p:nvPr>
            <p:ph sz="quarter" idx="12"/>
          </p:nvPr>
        </p:nvSpPr>
        <p:spPr>
          <a:xfrm>
            <a:off x="457200" y="2152650"/>
            <a:ext cx="3562350" cy="1123950"/>
          </a:xfrm>
        </p:spPr>
        <p:txBody>
          <a:bodyPr/>
          <a:lstStyle>
            <a:lvl1pPr marL="0" indent="0">
              <a:buNone/>
              <a:defRPr sz="1800"/>
            </a:lvl1pPr>
          </a:lstStyle>
          <a:p>
            <a:pPr lvl="0"/>
            <a:endParaRPr lang="en-IN" dirty="0"/>
          </a:p>
        </p:txBody>
      </p:sp>
      <p:sp>
        <p:nvSpPr>
          <p:cNvPr id="9" name="Content Placeholder 8">
            <a:extLst>
              <a:ext uri="{FF2B5EF4-FFF2-40B4-BE49-F238E27FC236}">
                <a16:creationId xmlns:a16="http://schemas.microsoft.com/office/drawing/2014/main" id="{06C41D94-B0CA-F1AE-D4D2-92C7BCF0DE38}"/>
              </a:ext>
            </a:extLst>
          </p:cNvPr>
          <p:cNvSpPr>
            <a:spLocks noGrp="1"/>
          </p:cNvSpPr>
          <p:nvPr>
            <p:ph sz="quarter" idx="13"/>
          </p:nvPr>
        </p:nvSpPr>
        <p:spPr>
          <a:xfrm>
            <a:off x="8172452" y="2152650"/>
            <a:ext cx="3848098" cy="1123950"/>
          </a:xfrm>
        </p:spPr>
        <p:txBody>
          <a:bodyPr/>
          <a:lstStyle>
            <a:lvl1pPr marL="0" indent="0">
              <a:buNone/>
              <a:defRPr sz="1800"/>
            </a:lvl1pPr>
          </a:lstStyle>
          <a:p>
            <a:pPr lvl="0"/>
            <a:endParaRPr lang="en-IN" dirty="0"/>
          </a:p>
        </p:txBody>
      </p:sp>
      <p:sp>
        <p:nvSpPr>
          <p:cNvPr id="11" name="Content Placeholder 10">
            <a:extLst>
              <a:ext uri="{FF2B5EF4-FFF2-40B4-BE49-F238E27FC236}">
                <a16:creationId xmlns:a16="http://schemas.microsoft.com/office/drawing/2014/main" id="{C50BBFD4-5F19-A2FC-B236-55F935F37CD6}"/>
              </a:ext>
            </a:extLst>
          </p:cNvPr>
          <p:cNvSpPr>
            <a:spLocks noGrp="1"/>
          </p:cNvSpPr>
          <p:nvPr>
            <p:ph sz="quarter" idx="14"/>
          </p:nvPr>
        </p:nvSpPr>
        <p:spPr>
          <a:xfrm>
            <a:off x="3676650" y="5581650"/>
            <a:ext cx="4983163" cy="966788"/>
          </a:xfrm>
        </p:spPr>
        <p:txBody>
          <a:bodyPr/>
          <a:lstStyle>
            <a:lvl1pPr marL="0" indent="0">
              <a:buNone/>
              <a:defRPr sz="1800"/>
            </a:lvl1pPr>
          </a:lstStyle>
          <a:p>
            <a:pPr lvl="0"/>
            <a:endParaRPr lang="en-IN" dirty="0"/>
          </a:p>
        </p:txBody>
      </p:sp>
    </p:spTree>
    <p:extLst>
      <p:ext uri="{BB962C8B-B14F-4D97-AF65-F5344CB8AC3E}">
        <p14:creationId xmlns:p14="http://schemas.microsoft.com/office/powerpoint/2010/main" val="3149596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2" name="Graphic 7">
            <a:extLst>
              <a:ext uri="{FF2B5EF4-FFF2-40B4-BE49-F238E27FC236}">
                <a16:creationId xmlns:a16="http://schemas.microsoft.com/office/drawing/2014/main" id="{22E05867-9BC7-436D-A037-B054123136EE}"/>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2025621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Rectangle 2">
            <a:extLst>
              <a:ext uri="{FF2B5EF4-FFF2-40B4-BE49-F238E27FC236}">
                <a16:creationId xmlns:a16="http://schemas.microsoft.com/office/drawing/2014/main" id="{D673DED8-3D2C-41A6-9CE2-F2B46C1349B1}"/>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Graphic 7">
            <a:extLst>
              <a:ext uri="{FF2B5EF4-FFF2-40B4-BE49-F238E27FC236}">
                <a16:creationId xmlns:a16="http://schemas.microsoft.com/office/drawing/2014/main" id="{C985D30A-5340-492C-AA52-5D8FD3146A1C}"/>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2063172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5316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5573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Rectangle 1">
            <a:extLst>
              <a:ext uri="{FF2B5EF4-FFF2-40B4-BE49-F238E27FC236}">
                <a16:creationId xmlns:a16="http://schemas.microsoft.com/office/drawing/2014/main" id="{58694BE3-77C0-4CC3-A60A-A7696E387D9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2764493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Rectangle 1">
            <a:extLst>
              <a:ext uri="{FF2B5EF4-FFF2-40B4-BE49-F238E27FC236}">
                <a16:creationId xmlns:a16="http://schemas.microsoft.com/office/drawing/2014/main" id="{0E8CA187-F87A-4ACB-94A6-5EAAA62E905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Tree>
    <p:extLst>
      <p:ext uri="{BB962C8B-B14F-4D97-AF65-F5344CB8AC3E}">
        <p14:creationId xmlns:p14="http://schemas.microsoft.com/office/powerpoint/2010/main" val="12137259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Rectangle 2">
            <a:extLst>
              <a:ext uri="{FF2B5EF4-FFF2-40B4-BE49-F238E27FC236}">
                <a16:creationId xmlns:a16="http://schemas.microsoft.com/office/drawing/2014/main" id="{0E386764-4869-49BF-8A70-A97F3BF66C9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667639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Rectangle 2">
            <a:extLst>
              <a:ext uri="{FF2B5EF4-FFF2-40B4-BE49-F238E27FC236}">
                <a16:creationId xmlns:a16="http://schemas.microsoft.com/office/drawing/2014/main" id="{32671F45-598E-4238-9008-B77DE44E0709}"/>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26490755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Graphic 7">
            <a:extLst>
              <a:ext uri="{FF2B5EF4-FFF2-40B4-BE49-F238E27FC236}">
                <a16:creationId xmlns:a16="http://schemas.microsoft.com/office/drawing/2014/main" id="{C85EF7F7-0F17-4B41-A42F-044C68F15976}"/>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2253010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2239464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
        <p:nvSpPr>
          <p:cNvPr id="10" name="Mørk baggrund">
            <a:extLst>
              <a:ext uri="{FF2B5EF4-FFF2-40B4-BE49-F238E27FC236}">
                <a16:creationId xmlns:a16="http://schemas.microsoft.com/office/drawing/2014/main" id="{95C0C329-7FA4-471B-AFF3-8834395FEE0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TextBox 8">
            <a:extLst>
              <a:ext uri="{FF2B5EF4-FFF2-40B4-BE49-F238E27FC236}">
                <a16:creationId xmlns:a16="http://schemas.microsoft.com/office/drawing/2014/main" id="{ECC5346B-6BAB-479E-9CB9-3A925DA755DB}"/>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556704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endParaRPr lang="da-DK" dirty="0"/>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
        <p:nvSpPr>
          <p:cNvPr id="11" name="Rectangle 7">
            <a:extLst>
              <a:ext uri="{FF2B5EF4-FFF2-40B4-BE49-F238E27FC236}">
                <a16:creationId xmlns:a16="http://schemas.microsoft.com/office/drawing/2014/main" id="{3E252960-71B7-4DBB-979A-9FEC705758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TextBox 8">
            <a:extLst>
              <a:ext uri="{FF2B5EF4-FFF2-40B4-BE49-F238E27FC236}">
                <a16:creationId xmlns:a16="http://schemas.microsoft.com/office/drawing/2014/main" id="{612C4921-EC0D-4980-9D88-941E8D30B4D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14374138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
        <p:nvSpPr>
          <p:cNvPr id="9" name="Baggrund mørk">
            <a:extLst>
              <a:ext uri="{FF2B5EF4-FFF2-40B4-BE49-F238E27FC236}">
                <a16:creationId xmlns:a16="http://schemas.microsoft.com/office/drawing/2014/main" id="{02F07F4B-839B-429A-B8E8-004649AC51FC}"/>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TextBox 6">
            <a:extLst>
              <a:ext uri="{FF2B5EF4-FFF2-40B4-BE49-F238E27FC236}">
                <a16:creationId xmlns:a16="http://schemas.microsoft.com/office/drawing/2014/main" id="{8AF5F2AD-5D15-4A18-B53A-761CB9767A8E}"/>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13130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10" name="Rectangle 7">
            <a:extLst>
              <a:ext uri="{FF2B5EF4-FFF2-40B4-BE49-F238E27FC236}">
                <a16:creationId xmlns:a16="http://schemas.microsoft.com/office/drawing/2014/main" id="{66352C62-CA10-478B-B312-6122905978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TextBox 8">
            <a:extLst>
              <a:ext uri="{FF2B5EF4-FFF2-40B4-BE49-F238E27FC236}">
                <a16:creationId xmlns:a16="http://schemas.microsoft.com/office/drawing/2014/main" id="{39061FDF-5CF6-4FE0-9673-2312A7B5FBB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7766480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
        <p:nvSpPr>
          <p:cNvPr id="10" name="Rectangle 7">
            <a:extLst>
              <a:ext uri="{FF2B5EF4-FFF2-40B4-BE49-F238E27FC236}">
                <a16:creationId xmlns:a16="http://schemas.microsoft.com/office/drawing/2014/main" id="{4ED8C089-38CB-448A-B78C-FDED1636D4F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TextBox 8">
            <a:extLst>
              <a:ext uri="{FF2B5EF4-FFF2-40B4-BE49-F238E27FC236}">
                <a16:creationId xmlns:a16="http://schemas.microsoft.com/office/drawing/2014/main" id="{3DA221B4-E3F6-4588-AD8C-567B8695F0E6}"/>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3669219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9" name="Rectangle 7">
            <a:extLst>
              <a:ext uri="{FF2B5EF4-FFF2-40B4-BE49-F238E27FC236}">
                <a16:creationId xmlns:a16="http://schemas.microsoft.com/office/drawing/2014/main" id="{73C2FAB8-980F-4E60-933D-867430CE3CA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TextBox 6">
            <a:extLst>
              <a:ext uri="{FF2B5EF4-FFF2-40B4-BE49-F238E27FC236}">
                <a16:creationId xmlns:a16="http://schemas.microsoft.com/office/drawing/2014/main" id="{C80505CC-36EE-4BA9-BC08-CFEFDB86F12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8214588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a:t>Sidehoved</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3558472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086826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endParaRPr lang="da-DK" dirty="0"/>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58836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55583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477204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865098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238900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6.xml"/><Relationship Id="rId50" Type="http://schemas.openxmlformats.org/officeDocument/2006/relationships/tags" Target="../tags/tag9.xml"/><Relationship Id="rId55"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3" Type="http://schemas.openxmlformats.org/officeDocument/2006/relationships/tags" Target="../tags/tag1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52"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tags" Target="../tags/tag7.xml"/><Relationship Id="rId8" Type="http://schemas.openxmlformats.org/officeDocument/2006/relationships/slideLayout" Target="../slideLayouts/slideLayout8.xml"/><Relationship Id="rId51"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tags" Target="../tags/tag17.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ags" Target="../tags/tag2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tags" Target="../tags/tag16.xml"/><Relationship Id="rId46" Type="http://schemas.openxmlformats.org/officeDocument/2006/relationships/tags" Target="../tags/tag24.xml"/><Relationship Id="rId20" Type="http://schemas.openxmlformats.org/officeDocument/2006/relationships/slideLayout" Target="../slideLayouts/slideLayout61.xml"/><Relationship Id="rId41" Type="http://schemas.openxmlformats.org/officeDocument/2006/relationships/tags" Target="../tags/tag19.xml"/><Relationship Id="rId1" Type="http://schemas.openxmlformats.org/officeDocument/2006/relationships/slideLayout" Target="../slideLayouts/slideLayout42.xml"/><Relationship Id="rId6"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tags" Target="../tags/tag30.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tags" Target="../tags/tag33.xml"/><Relationship Id="rId47" Type="http://schemas.openxmlformats.org/officeDocument/2006/relationships/tags" Target="../tags/tag38.xml"/><Relationship Id="rId50" Type="http://schemas.openxmlformats.org/officeDocument/2006/relationships/tags" Target="../tags/tag41.xml"/><Relationship Id="rId55" Type="http://schemas.openxmlformats.org/officeDocument/2006/relationships/tags" Target="../tags/tag46.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tags" Target="../tags/tag28.xml"/><Relationship Id="rId40" Type="http://schemas.openxmlformats.org/officeDocument/2006/relationships/tags" Target="../tags/tag31.xml"/><Relationship Id="rId45" Type="http://schemas.openxmlformats.org/officeDocument/2006/relationships/tags" Target="../tags/tag36.xml"/><Relationship Id="rId53" Type="http://schemas.openxmlformats.org/officeDocument/2006/relationships/tags" Target="../tags/tag44.xml"/><Relationship Id="rId58" Type="http://schemas.openxmlformats.org/officeDocument/2006/relationships/tags" Target="../tags/tag49.xml"/><Relationship Id="rId5" Type="http://schemas.openxmlformats.org/officeDocument/2006/relationships/slideLayout" Target="../slideLayouts/slideLayout81.xml"/><Relationship Id="rId61" Type="http://schemas.openxmlformats.org/officeDocument/2006/relationships/tags" Target="../tags/tag52.xml"/><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tags" Target="../tags/tag34.xml"/><Relationship Id="rId48" Type="http://schemas.openxmlformats.org/officeDocument/2006/relationships/tags" Target="../tags/tag39.xml"/><Relationship Id="rId56" Type="http://schemas.openxmlformats.org/officeDocument/2006/relationships/tags" Target="../tags/tag47.xml"/><Relationship Id="rId8" Type="http://schemas.openxmlformats.org/officeDocument/2006/relationships/slideLayout" Target="../slideLayouts/slideLayout84.xml"/><Relationship Id="rId51" Type="http://schemas.openxmlformats.org/officeDocument/2006/relationships/tags" Target="../tags/tag42.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ags" Target="../tags/tag29.xml"/><Relationship Id="rId46" Type="http://schemas.openxmlformats.org/officeDocument/2006/relationships/tags" Target="../tags/tag37.xml"/><Relationship Id="rId59" Type="http://schemas.openxmlformats.org/officeDocument/2006/relationships/tags" Target="../tags/tag50.xml"/><Relationship Id="rId20" Type="http://schemas.openxmlformats.org/officeDocument/2006/relationships/slideLayout" Target="../slideLayouts/slideLayout96.xml"/><Relationship Id="rId41" Type="http://schemas.openxmlformats.org/officeDocument/2006/relationships/tags" Target="../tags/tag32.xml"/><Relationship Id="rId54" Type="http://schemas.openxmlformats.org/officeDocument/2006/relationships/tags" Target="../tags/tag45.xml"/><Relationship Id="rId62" Type="http://schemas.openxmlformats.org/officeDocument/2006/relationships/tags" Target="../tags/tag53.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theme" Target="../theme/theme3.xml"/><Relationship Id="rId49" Type="http://schemas.openxmlformats.org/officeDocument/2006/relationships/tags" Target="../tags/tag40.xml"/><Relationship Id="rId57" Type="http://schemas.openxmlformats.org/officeDocument/2006/relationships/tags" Target="../tags/tag48.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tags" Target="../tags/tag35.xml"/><Relationship Id="rId52" Type="http://schemas.openxmlformats.org/officeDocument/2006/relationships/tags" Target="../tags/tag43.xml"/><Relationship Id="rId60" Type="http://schemas.openxmlformats.org/officeDocument/2006/relationships/tags" Target="../tags/tag51.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5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5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5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887" r:id="rId11"/>
    <p:sldLayoutId id="2147483788" r:id="rId12"/>
    <p:sldLayoutId id="2147483784" r:id="rId13"/>
    <p:sldLayoutId id="2147483780" r:id="rId14"/>
    <p:sldLayoutId id="2147483783" r:id="rId15"/>
    <p:sldLayoutId id="2147483756" r:id="rId16"/>
    <p:sldLayoutId id="2147483781" r:id="rId17"/>
    <p:sldLayoutId id="2147483779" r:id="rId18"/>
    <p:sldLayoutId id="2147483891" r:id="rId19"/>
    <p:sldLayoutId id="2147483888" r:id="rId20"/>
    <p:sldLayoutId id="2147483790" r:id="rId21"/>
    <p:sldLayoutId id="2147483791" r:id="rId22"/>
    <p:sldLayoutId id="2147483792" r:id="rId23"/>
    <p:sldLayoutId id="2147483793" r:id="rId24"/>
    <p:sldLayoutId id="2147483889" r:id="rId25"/>
    <p:sldLayoutId id="2147483764" r:id="rId26"/>
    <p:sldLayoutId id="2147483794" r:id="rId27"/>
    <p:sldLayoutId id="2147483797" r:id="rId28"/>
    <p:sldLayoutId id="2147483796" r:id="rId29"/>
    <p:sldLayoutId id="2147483795" r:id="rId30"/>
    <p:sldLayoutId id="2147483798" r:id="rId31"/>
    <p:sldLayoutId id="2147483767" r:id="rId32"/>
    <p:sldLayoutId id="2147483768" r:id="rId33"/>
    <p:sldLayoutId id="2147483805" r:id="rId34"/>
    <p:sldLayoutId id="2147483806" r:id="rId35"/>
    <p:sldLayoutId id="2147483807" r:id="rId36"/>
    <p:sldLayoutId id="2147483808" r:id="rId37"/>
    <p:sldLayoutId id="2147483809" r:id="rId38"/>
    <p:sldLayoutId id="2147483810" r:id="rId39"/>
    <p:sldLayoutId id="2147483850" r:id="rId40"/>
    <p:sldLayoutId id="2147483890" r:id="rId4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endParaRPr lang="da-DK"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TextBox 31">
            <a:extLst>
              <a:ext uri="{FF2B5EF4-FFF2-40B4-BE49-F238E27FC236}">
                <a16:creationId xmlns:a16="http://schemas.microsoft.com/office/drawing/2014/main" id="{6A36214F-8B1B-4F0E-8F2E-93D3B6689FAE}"/>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3"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A22F09EC-AC5A-4D05-BEEB-EA3381496ECF}"/>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Rectangle 33" hidden="1">
            <a:extLst>
              <a:ext uri="{FF2B5EF4-FFF2-40B4-BE49-F238E27FC236}">
                <a16:creationId xmlns:a16="http://schemas.microsoft.com/office/drawing/2014/main" id="{31A83ED9-715B-4505-8D25-B96E4F1740AF}"/>
              </a:ext>
            </a:extLst>
          </p:cNvPr>
          <p:cNvSpPr/>
          <p:nvPr userDrawn="1">
            <p:custDataLst>
              <p:tags r:id="rId50"/>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Rectangle 34" hidden="1">
            <a:extLst>
              <a:ext uri="{FF2B5EF4-FFF2-40B4-BE49-F238E27FC236}">
                <a16:creationId xmlns:a16="http://schemas.microsoft.com/office/drawing/2014/main" id="{D73AEA96-D154-4DB2-99EA-98B4C7E38C2F}"/>
              </a:ext>
            </a:extLst>
          </p:cNvPr>
          <p:cNvSpPr/>
          <p:nvPr userDrawn="1">
            <p:custDataLst>
              <p:tags r:id="rId51"/>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6" name="Rectangle 35" hidden="1">
            <a:extLst>
              <a:ext uri="{FF2B5EF4-FFF2-40B4-BE49-F238E27FC236}">
                <a16:creationId xmlns:a16="http://schemas.microsoft.com/office/drawing/2014/main" id="{0E7A1F2A-3F26-4A79-9353-C7CB2107ECE4}"/>
              </a:ext>
            </a:extLst>
          </p:cNvPr>
          <p:cNvSpPr/>
          <p:nvPr userDrawn="1">
            <p:custDataLst>
              <p:tags r:id="rId52"/>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Rectangle 36" hidden="1">
            <a:extLst>
              <a:ext uri="{FF2B5EF4-FFF2-40B4-BE49-F238E27FC236}">
                <a16:creationId xmlns:a16="http://schemas.microsoft.com/office/drawing/2014/main" id="{E380D2E7-B332-4778-BF3C-698CB73CBDBB}"/>
              </a:ext>
            </a:extLst>
          </p:cNvPr>
          <p:cNvSpPr/>
          <p:nvPr userDrawn="1">
            <p:custDataLst>
              <p:tags r:id="rId53"/>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8" name="Rectangle 37" hidden="1">
            <a:extLst>
              <a:ext uri="{FF2B5EF4-FFF2-40B4-BE49-F238E27FC236}">
                <a16:creationId xmlns:a16="http://schemas.microsoft.com/office/drawing/2014/main" id="{7A744430-9BE2-4922-A2FB-5F55BD2359DF}"/>
              </a:ext>
            </a:extLst>
          </p:cNvPr>
          <p:cNvSpPr/>
          <p:nvPr userDrawn="1">
            <p:custDataLst>
              <p:tags r:id="rId54"/>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9" name="Rectangle 38" hidden="1">
            <a:extLst>
              <a:ext uri="{FF2B5EF4-FFF2-40B4-BE49-F238E27FC236}">
                <a16:creationId xmlns:a16="http://schemas.microsoft.com/office/drawing/2014/main" id="{5401E268-DEFA-4C67-81BC-EDBC57C22418}"/>
              </a:ext>
            </a:extLst>
          </p:cNvPr>
          <p:cNvSpPr/>
          <p:nvPr userDrawn="1">
            <p:custDataLst>
              <p:tags r:id="rId55"/>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0" name="Rectangle 39" hidden="1">
            <a:extLst>
              <a:ext uri="{FF2B5EF4-FFF2-40B4-BE49-F238E27FC236}">
                <a16:creationId xmlns:a16="http://schemas.microsoft.com/office/drawing/2014/main" id="{82BAAEBB-657A-4B4F-BA30-8325A1D15A99}"/>
              </a:ext>
            </a:extLst>
          </p:cNvPr>
          <p:cNvSpPr/>
          <p:nvPr userDrawn="1">
            <p:custDataLst>
              <p:tags r:id="rId56"/>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1" name="Rectangle 40" hidden="1">
            <a:extLst>
              <a:ext uri="{FF2B5EF4-FFF2-40B4-BE49-F238E27FC236}">
                <a16:creationId xmlns:a16="http://schemas.microsoft.com/office/drawing/2014/main" id="{AF810321-96A1-453E-8C09-80EC9F6873A9}"/>
              </a:ext>
            </a:extLst>
          </p:cNvPr>
          <p:cNvSpPr/>
          <p:nvPr userDrawn="1">
            <p:custDataLst>
              <p:tags r:id="rId57"/>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41" hidden="1">
            <a:extLst>
              <a:ext uri="{FF2B5EF4-FFF2-40B4-BE49-F238E27FC236}">
                <a16:creationId xmlns:a16="http://schemas.microsoft.com/office/drawing/2014/main" id="{E7D4F515-63FD-443F-8C7B-B116B87F715C}"/>
              </a:ext>
            </a:extLst>
          </p:cNvPr>
          <p:cNvSpPr/>
          <p:nvPr userDrawn="1">
            <p:custDataLst>
              <p:tags r:id="rId58"/>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2" hidden="1">
            <a:extLst>
              <a:ext uri="{FF2B5EF4-FFF2-40B4-BE49-F238E27FC236}">
                <a16:creationId xmlns:a16="http://schemas.microsoft.com/office/drawing/2014/main" id="{EBC71E2B-BA6E-4A63-A9E6-B0ED3F95FF61}"/>
              </a:ext>
            </a:extLst>
          </p:cNvPr>
          <p:cNvSpPr/>
          <p:nvPr userDrawn="1">
            <p:custDataLst>
              <p:tags r:id="rId59"/>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3" hidden="1">
            <a:extLst>
              <a:ext uri="{FF2B5EF4-FFF2-40B4-BE49-F238E27FC236}">
                <a16:creationId xmlns:a16="http://schemas.microsoft.com/office/drawing/2014/main" id="{DE85B644-3276-4149-8A49-240CFF2FA5FC}"/>
              </a:ext>
            </a:extLst>
          </p:cNvPr>
          <p:cNvSpPr/>
          <p:nvPr userDrawn="1">
            <p:custDataLst>
              <p:tags r:id="rId60"/>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4" hidden="1">
            <a:extLst>
              <a:ext uri="{FF2B5EF4-FFF2-40B4-BE49-F238E27FC236}">
                <a16:creationId xmlns:a16="http://schemas.microsoft.com/office/drawing/2014/main" id="{43534608-5A56-414C-A994-373343D3D755}"/>
              </a:ext>
            </a:extLst>
          </p:cNvPr>
          <p:cNvSpPr/>
          <p:nvPr userDrawn="1">
            <p:custDataLst>
              <p:tags r:id="rId61"/>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5" hidden="1">
            <a:extLst>
              <a:ext uri="{FF2B5EF4-FFF2-40B4-BE49-F238E27FC236}">
                <a16:creationId xmlns:a16="http://schemas.microsoft.com/office/drawing/2014/main" id="{1810EBF4-A377-48C6-AD59-135603F66597}"/>
              </a:ext>
            </a:extLst>
          </p:cNvPr>
          <p:cNvSpPr/>
          <p:nvPr userDrawn="1">
            <p:custDataLst>
              <p:tags r:id="rId62"/>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25967910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1" descr="Illustration som viser 3. Alle skal med.">
            <a:extLst>
              <a:ext uri="{FF2B5EF4-FFF2-40B4-BE49-F238E27FC236}">
                <a16:creationId xmlns:a16="http://schemas.microsoft.com/office/drawing/2014/main" id="{BF9AE498-A75B-4BAB-82B9-C473647FA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62" y="275184"/>
            <a:ext cx="5250872" cy="3712531"/>
          </a:xfrm>
          <a:prstGeom prst="rect">
            <a:avLst/>
          </a:prstGeom>
        </p:spPr>
      </p:pic>
      <p:sp>
        <p:nvSpPr>
          <p:cNvPr id="2" name="Titel 1">
            <a:extLst>
              <a:ext uri="{FF2B5EF4-FFF2-40B4-BE49-F238E27FC236}">
                <a16:creationId xmlns:a16="http://schemas.microsoft.com/office/drawing/2014/main" id="{E32F0CE8-8D3E-4118-B119-9697FBE9D711}"/>
              </a:ext>
            </a:extLst>
          </p:cNvPr>
          <p:cNvSpPr>
            <a:spLocks noGrp="1"/>
          </p:cNvSpPr>
          <p:nvPr>
            <p:ph type="ctrTitle"/>
          </p:nvPr>
        </p:nvSpPr>
        <p:spPr>
          <a:xfrm>
            <a:off x="620686" y="712381"/>
            <a:ext cx="8310663" cy="5428844"/>
          </a:xfrm>
        </p:spPr>
        <p:txBody>
          <a:bodyPr>
            <a:noAutofit/>
          </a:bodyPr>
          <a:lstStyle/>
          <a:p>
            <a:r>
              <a:rPr lang="da-DK" sz="9000" dirty="0"/>
              <a:t>Workshop</a:t>
            </a:r>
            <a:br>
              <a:rPr lang="da-DK" sz="6000" dirty="0"/>
            </a:br>
            <a:r>
              <a:rPr lang="da-DK" sz="6000" dirty="0"/>
              <a:t>”Dialog med alle” om krænkende adfærd    </a:t>
            </a:r>
            <a:br>
              <a:rPr lang="da-DK" sz="4000" dirty="0"/>
            </a:br>
            <a:r>
              <a:rPr lang="da-DK" sz="4000" dirty="0"/>
              <a:t>– fra borgere og eksterne samarbejdspartnere</a:t>
            </a:r>
          </a:p>
        </p:txBody>
      </p:sp>
      <p:pic>
        <p:nvPicPr>
          <p:cNvPr id="10" name="Billede 9" descr="Logo: Københavns Kommune.">
            <a:extLst>
              <a:ext uri="{FF2B5EF4-FFF2-40B4-BE49-F238E27FC236}">
                <a16:creationId xmlns:a16="http://schemas.microsoft.com/office/drawing/2014/main" id="{D31D8020-7C80-7F5C-7BAD-2CF74E0B1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454" y="5068883"/>
            <a:ext cx="1028007" cy="1072342"/>
          </a:xfrm>
          <a:prstGeom prst="rect">
            <a:avLst/>
          </a:prstGeom>
        </p:spPr>
      </p:pic>
    </p:spTree>
    <p:extLst>
      <p:ext uri="{BB962C8B-B14F-4D97-AF65-F5344CB8AC3E}">
        <p14:creationId xmlns:p14="http://schemas.microsoft.com/office/powerpoint/2010/main" val="160007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1EBE4-D199-4062-8747-D1F8AB3A9EA1}"/>
              </a:ext>
            </a:extLst>
          </p:cNvPr>
          <p:cNvSpPr>
            <a:spLocks noGrp="1"/>
          </p:cNvSpPr>
          <p:nvPr>
            <p:ph type="title"/>
          </p:nvPr>
        </p:nvSpPr>
        <p:spPr/>
        <p:txBody>
          <a:bodyPr/>
          <a:lstStyle/>
          <a:p>
            <a:r>
              <a:rPr lang="da-DK" dirty="0"/>
              <a:t>Instruktion til ”Hvor trykker skoen hos os?”</a:t>
            </a:r>
          </a:p>
        </p:txBody>
      </p:sp>
      <p:sp>
        <p:nvSpPr>
          <p:cNvPr id="3" name="Pladsholder til indhold 2">
            <a:extLst>
              <a:ext uri="{FF2B5EF4-FFF2-40B4-BE49-F238E27FC236}">
                <a16:creationId xmlns:a16="http://schemas.microsoft.com/office/drawing/2014/main" id="{300D573E-06F5-447A-8ADA-93EF87152FED}"/>
              </a:ext>
            </a:extLst>
          </p:cNvPr>
          <p:cNvSpPr>
            <a:spLocks noGrp="1"/>
          </p:cNvSpPr>
          <p:nvPr>
            <p:ph idx="1"/>
          </p:nvPr>
        </p:nvSpPr>
        <p:spPr/>
        <p:txBody>
          <a:bodyPr/>
          <a:lstStyle/>
          <a:p>
            <a:r>
              <a:rPr lang="da-DK" dirty="0"/>
              <a:t>Fordel jer i grupper á 4-5 deltagere</a:t>
            </a:r>
          </a:p>
          <a:p>
            <a:endParaRPr lang="da-DK" dirty="0"/>
          </a:p>
          <a:p>
            <a:r>
              <a:rPr lang="da-DK" dirty="0"/>
              <a:t>Hvis ikke der er en deltager fra Arbejdsgruppen i jeres gruppe, skal I vælge en referent, som skal notere svarene ned på ”Opsamlingsnotat fra workshop ”Dialog med alle””, som Tovholder deler ud</a:t>
            </a:r>
          </a:p>
          <a:p>
            <a:pPr marL="0" indent="0">
              <a:buNone/>
            </a:pPr>
            <a:endParaRPr lang="da-DK" dirty="0"/>
          </a:p>
          <a:p>
            <a:r>
              <a:rPr lang="da-DK" dirty="0"/>
              <a:t>Start med </a:t>
            </a:r>
            <a:r>
              <a:rPr lang="da-DK" i="1" dirty="0"/>
              <a:t>fysisk vold </a:t>
            </a:r>
            <a:r>
              <a:rPr lang="da-DK" dirty="0"/>
              <a:t>og beskriv i hvilke situationer, I kan opleve det fra borgere eller samarbejdspartnere og gennemgå derefter de øvrige kategorier</a:t>
            </a:r>
          </a:p>
          <a:p>
            <a:endParaRPr lang="da-DK" dirty="0"/>
          </a:p>
          <a:p>
            <a:r>
              <a:rPr lang="da-DK" dirty="0"/>
              <a:t>I har 20 min. i alt</a:t>
            </a:r>
          </a:p>
        </p:txBody>
      </p:sp>
      <p:sp>
        <p:nvSpPr>
          <p:cNvPr id="5" name="Pladsholder til slidenummer 4">
            <a:extLst>
              <a:ext uri="{FF2B5EF4-FFF2-40B4-BE49-F238E27FC236}">
                <a16:creationId xmlns:a16="http://schemas.microsoft.com/office/drawing/2014/main" id="{5845C633-4B5F-4211-AA0E-7096775FE4EC}"/>
              </a:ext>
            </a:extLst>
          </p:cNvPr>
          <p:cNvSpPr>
            <a:spLocks noGrp="1"/>
          </p:cNvSpPr>
          <p:nvPr>
            <p:ph type="sldNum" sz="quarter" idx="12"/>
          </p:nvPr>
        </p:nvSpPr>
        <p:spPr/>
        <p:txBody>
          <a:bodyPr/>
          <a:lstStyle/>
          <a:p>
            <a:fld id="{859873C9-BF5D-4A9A-BB31-45BBB7BABAF7}" type="slidenum">
              <a:rPr lang="da-DK" noProof="0" smtClean="0"/>
              <a:t>10</a:t>
            </a:fld>
            <a:endParaRPr lang="da-DK" noProof="0" dirty="0"/>
          </a:p>
        </p:txBody>
      </p:sp>
    </p:spTree>
    <p:extLst>
      <p:ext uri="{BB962C8B-B14F-4D97-AF65-F5344CB8AC3E}">
        <p14:creationId xmlns:p14="http://schemas.microsoft.com/office/powerpoint/2010/main" val="187216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10752002" cy="844179"/>
          </a:xfrm>
        </p:spPr>
        <p:txBody>
          <a:bodyPr/>
          <a:lstStyle/>
          <a:p>
            <a:r>
              <a:rPr lang="da-DK" dirty="0"/>
              <a:t>Gruppedrøftelse 1: </a:t>
            </a:r>
            <a:br>
              <a:rPr lang="da-DK" dirty="0"/>
            </a:br>
            <a:r>
              <a:rPr lang="da-DK" dirty="0"/>
              <a:t>Hvor trykker hos os? Identifikation</a:t>
            </a:r>
          </a:p>
        </p:txBody>
      </p:sp>
      <p:sp>
        <p:nvSpPr>
          <p:cNvPr id="12" name="Pladsholder til indhold 11">
            <a:extLst>
              <a:ext uri="{FF2B5EF4-FFF2-40B4-BE49-F238E27FC236}">
                <a16:creationId xmlns:a16="http://schemas.microsoft.com/office/drawing/2014/main" id="{13392D94-62D6-4E6C-A413-BF4C8F017759}"/>
              </a:ext>
            </a:extLst>
          </p:cNvPr>
          <p:cNvSpPr>
            <a:spLocks noGrp="1"/>
          </p:cNvSpPr>
          <p:nvPr>
            <p:ph idx="1"/>
          </p:nvPr>
        </p:nvSpPr>
        <p:spPr>
          <a:solidFill>
            <a:srgbClr val="C5DAE8"/>
          </a:solidFill>
        </p:spPr>
        <p:txBody>
          <a:bodyPr/>
          <a:lstStyle/>
          <a:p>
            <a:pPr marL="0" indent="0">
              <a:buNone/>
            </a:pPr>
            <a:r>
              <a:rPr lang="da-DK" dirty="0"/>
              <a:t>I hvilke situationer kan vi fra borgere og eksterne samarbejdspartnere opleve </a:t>
            </a:r>
          </a:p>
          <a:p>
            <a:pPr marL="0" indent="0">
              <a:buNone/>
            </a:pPr>
            <a:endParaRPr lang="da-DK" dirty="0"/>
          </a:p>
          <a:p>
            <a:r>
              <a:rPr lang="da-DK" dirty="0"/>
              <a:t>Fysisk vold</a:t>
            </a:r>
          </a:p>
          <a:p>
            <a:r>
              <a:rPr lang="da-DK" dirty="0"/>
              <a:t>Trusler</a:t>
            </a:r>
          </a:p>
          <a:p>
            <a:r>
              <a:rPr lang="da-DK" dirty="0"/>
              <a:t>Chikane</a:t>
            </a:r>
          </a:p>
          <a:p>
            <a:r>
              <a:rPr lang="da-DK" dirty="0"/>
              <a:t>Seksuel chikane</a:t>
            </a:r>
          </a:p>
          <a:p>
            <a:r>
              <a:rPr lang="da-DK" dirty="0"/>
              <a:t>Diskriminerende adfærd</a:t>
            </a:r>
          </a:p>
          <a:p>
            <a:r>
              <a:rPr lang="da-DK" dirty="0"/>
              <a:t>Digital chikane</a:t>
            </a:r>
          </a:p>
          <a:p>
            <a:r>
              <a:rPr lang="da-DK" dirty="0"/>
              <a:t>Andre former for krænkende adfærd </a:t>
            </a:r>
          </a:p>
        </p:txBody>
      </p:sp>
      <p:pic>
        <p:nvPicPr>
          <p:cNvPr id="6" name="Grafik 5">
            <a:extLst>
              <a:ext uri="{FF2B5EF4-FFF2-40B4-BE49-F238E27FC236}">
                <a16:creationId xmlns:a16="http://schemas.microsoft.com/office/drawing/2014/main" id="{5D63EFA2-6E89-4F17-AC5C-B6AE6BBB92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5" y="2747450"/>
            <a:ext cx="2835238" cy="2835238"/>
          </a:xfrm>
          <a:prstGeom prst="rect">
            <a:avLst/>
          </a:prstGeom>
        </p:spPr>
      </p:pic>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11</a:t>
            </a:fld>
            <a:endParaRPr lang="da-DK" dirty="0"/>
          </a:p>
        </p:txBody>
      </p:sp>
    </p:spTree>
    <p:extLst>
      <p:ext uri="{BB962C8B-B14F-4D97-AF65-F5344CB8AC3E}">
        <p14:creationId xmlns:p14="http://schemas.microsoft.com/office/powerpoint/2010/main" val="78324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EDB5D-8211-457F-B807-675A2389FC52}"/>
              </a:ext>
            </a:extLst>
          </p:cNvPr>
          <p:cNvSpPr>
            <a:spLocks noGrp="1"/>
          </p:cNvSpPr>
          <p:nvPr>
            <p:ph type="title"/>
          </p:nvPr>
        </p:nvSpPr>
        <p:spPr>
          <a:xfrm>
            <a:off x="719998" y="912197"/>
            <a:ext cx="10752002" cy="641847"/>
          </a:xfrm>
        </p:spPr>
        <p:txBody>
          <a:bodyPr/>
          <a:lstStyle/>
          <a:p>
            <a:pPr>
              <a:lnSpc>
                <a:spcPct val="100000"/>
              </a:lnSpc>
            </a:pPr>
            <a:r>
              <a:rPr lang="da-DK" sz="3600" b="1" spc="-86" dirty="0">
                <a:cs typeface="Arial"/>
              </a:rPr>
              <a:t>H</a:t>
            </a:r>
            <a:r>
              <a:rPr lang="da-DK" sz="3600" b="1" spc="-103" dirty="0">
                <a:cs typeface="Arial"/>
              </a:rPr>
              <a:t>v</a:t>
            </a:r>
            <a:r>
              <a:rPr lang="da-DK" sz="3600" b="1" spc="-59" dirty="0">
                <a:cs typeface="Arial"/>
              </a:rPr>
              <a:t>o</a:t>
            </a:r>
            <a:r>
              <a:rPr lang="da-DK" sz="3600" b="1" spc="86" dirty="0">
                <a:cs typeface="Arial"/>
              </a:rPr>
              <a:t>r</a:t>
            </a:r>
            <a:r>
              <a:rPr lang="da-DK" sz="3600" b="1" spc="-32" dirty="0">
                <a:cs typeface="Arial"/>
              </a:rPr>
              <a:t>f</a:t>
            </a:r>
            <a:r>
              <a:rPr lang="da-DK" sz="3600" b="1" spc="-5" dirty="0">
                <a:cs typeface="Arial"/>
              </a:rPr>
              <a:t>o</a:t>
            </a:r>
            <a:r>
              <a:rPr lang="da-DK" sz="3600" b="1" spc="18" dirty="0">
                <a:cs typeface="Arial"/>
              </a:rPr>
              <a:t>r</a:t>
            </a:r>
            <a:r>
              <a:rPr lang="da-DK" sz="3600" b="1" spc="-32" dirty="0">
                <a:cs typeface="Arial"/>
              </a:rPr>
              <a:t> </a:t>
            </a:r>
            <a:r>
              <a:rPr lang="da-DK" sz="3600" b="1" spc="-45" dirty="0">
                <a:cs typeface="Arial"/>
              </a:rPr>
              <a:t>r</a:t>
            </a:r>
            <a:r>
              <a:rPr lang="da-DK" sz="3600" b="1" spc="-18" dirty="0">
                <a:cs typeface="Arial"/>
              </a:rPr>
              <a:t>e</a:t>
            </a:r>
            <a:r>
              <a:rPr lang="da-DK" sz="3600" b="1" spc="-113" dirty="0">
                <a:cs typeface="Arial"/>
              </a:rPr>
              <a:t>g</a:t>
            </a:r>
            <a:r>
              <a:rPr lang="da-DK" sz="3600" b="1" spc="-23" dirty="0">
                <a:cs typeface="Arial"/>
              </a:rPr>
              <a:t>i</a:t>
            </a:r>
            <a:r>
              <a:rPr lang="da-DK" sz="3600" b="1" spc="-54" dirty="0">
                <a:cs typeface="Arial"/>
              </a:rPr>
              <a:t>s</a:t>
            </a:r>
            <a:r>
              <a:rPr lang="da-DK" sz="3600" b="1" spc="9" dirty="0">
                <a:cs typeface="Arial"/>
              </a:rPr>
              <a:t>t</a:t>
            </a:r>
            <a:r>
              <a:rPr lang="da-DK" sz="3600" b="1" spc="-45" dirty="0">
                <a:cs typeface="Arial"/>
              </a:rPr>
              <a:t>r</a:t>
            </a:r>
            <a:r>
              <a:rPr lang="da-DK" sz="3600" b="1" spc="-18" dirty="0">
                <a:cs typeface="Arial"/>
              </a:rPr>
              <a:t>e</a:t>
            </a:r>
            <a:r>
              <a:rPr lang="da-DK" sz="3600" b="1" spc="-54" dirty="0">
                <a:cs typeface="Arial"/>
              </a:rPr>
              <a:t>re</a:t>
            </a:r>
            <a:r>
              <a:rPr lang="da-DK" sz="3600" b="1" spc="-32" dirty="0">
                <a:cs typeface="Arial"/>
              </a:rPr>
              <a:t> </a:t>
            </a:r>
            <a:r>
              <a:rPr lang="da-DK" sz="3600" b="1" spc="-86" dirty="0">
                <a:cs typeface="Arial"/>
              </a:rPr>
              <a:t>o</a:t>
            </a:r>
            <a:r>
              <a:rPr lang="da-DK" sz="3600" b="1" spc="-177" dirty="0">
                <a:cs typeface="Arial"/>
              </a:rPr>
              <a:t>g</a:t>
            </a:r>
            <a:r>
              <a:rPr lang="da-DK" sz="3600" b="1" spc="-32" dirty="0">
                <a:cs typeface="Arial"/>
              </a:rPr>
              <a:t> </a:t>
            </a:r>
            <a:r>
              <a:rPr lang="da-DK" sz="3600" b="1" spc="18" dirty="0">
                <a:cs typeface="Arial"/>
              </a:rPr>
              <a:t>a</a:t>
            </a:r>
            <a:r>
              <a:rPr lang="da-DK" sz="3600" b="1" spc="-50" dirty="0">
                <a:cs typeface="Arial"/>
              </a:rPr>
              <a:t>n</a:t>
            </a:r>
            <a:r>
              <a:rPr lang="da-DK" sz="3600" b="1" spc="-73" dirty="0">
                <a:cs typeface="Arial"/>
              </a:rPr>
              <a:t>m</a:t>
            </a:r>
            <a:r>
              <a:rPr lang="da-DK" sz="3600" b="1" spc="-82" dirty="0">
                <a:cs typeface="Arial"/>
              </a:rPr>
              <a:t>eld</a:t>
            </a:r>
            <a:r>
              <a:rPr lang="da-DK" sz="3600" b="1" spc="-141" dirty="0">
                <a:cs typeface="Arial"/>
              </a:rPr>
              <a:t>e</a:t>
            </a:r>
            <a:r>
              <a:rPr lang="da-DK" sz="3600" b="1" spc="-154" dirty="0">
                <a:cs typeface="Arial"/>
              </a:rPr>
              <a:t>?</a:t>
            </a:r>
            <a:endParaRPr lang="da-DK" dirty="0"/>
          </a:p>
        </p:txBody>
      </p:sp>
      <p:sp>
        <p:nvSpPr>
          <p:cNvPr id="3" name="Pladsholder til indhold 2">
            <a:extLst>
              <a:ext uri="{FF2B5EF4-FFF2-40B4-BE49-F238E27FC236}">
                <a16:creationId xmlns:a16="http://schemas.microsoft.com/office/drawing/2014/main" id="{CBD7E678-6AD2-04FA-C66B-5BECA06BAE84}"/>
              </a:ext>
            </a:extLst>
          </p:cNvPr>
          <p:cNvSpPr>
            <a:spLocks noGrp="1"/>
          </p:cNvSpPr>
          <p:nvPr>
            <p:ph sz="quarter" idx="13"/>
          </p:nvPr>
        </p:nvSpPr>
        <p:spPr>
          <a:xfrm>
            <a:off x="396240" y="1917700"/>
            <a:ext cx="2798763" cy="1663700"/>
          </a:xfrm>
        </p:spPr>
        <p:txBody>
          <a:bodyPr/>
          <a:lstStyle/>
          <a:p>
            <a:pPr algn="ctr"/>
            <a:r>
              <a:rPr lang="da-DK" i="1" spc="-18" dirty="0">
                <a:solidFill>
                  <a:prstClr val="black"/>
                </a:solidFill>
                <a:cs typeface="Arial Narrow"/>
              </a:rPr>
              <a:t>For at </a:t>
            </a:r>
            <a:r>
              <a:rPr lang="da-DK" i="1" spc="45" dirty="0">
                <a:solidFill>
                  <a:prstClr val="black"/>
                </a:solidFill>
                <a:cs typeface="Arial Narrow"/>
              </a:rPr>
              <a:t>tydeliggøre,</a:t>
            </a:r>
            <a:r>
              <a:rPr lang="da-DK" i="1" spc="14" dirty="0">
                <a:solidFill>
                  <a:prstClr val="black"/>
                </a:solidFill>
                <a:cs typeface="Arial Narrow"/>
              </a:rPr>
              <a:t> </a:t>
            </a:r>
            <a:r>
              <a:rPr lang="da-DK" i="1" spc="68" dirty="0">
                <a:solidFill>
                  <a:prstClr val="black"/>
                </a:solidFill>
                <a:cs typeface="Arial Narrow"/>
              </a:rPr>
              <a:t>at</a:t>
            </a:r>
            <a:r>
              <a:rPr lang="da-DK" i="1" spc="14" dirty="0">
                <a:solidFill>
                  <a:prstClr val="black"/>
                </a:solidFill>
                <a:cs typeface="Arial Narrow"/>
              </a:rPr>
              <a:t> </a:t>
            </a:r>
            <a:r>
              <a:rPr lang="da-DK" i="1" spc="32" dirty="0">
                <a:solidFill>
                  <a:prstClr val="black"/>
                </a:solidFill>
                <a:cs typeface="Arial Narrow"/>
              </a:rPr>
              <a:t>det</a:t>
            </a:r>
            <a:r>
              <a:rPr lang="da-DK" i="1" spc="9" dirty="0">
                <a:solidFill>
                  <a:prstClr val="black"/>
                </a:solidFill>
                <a:cs typeface="Arial Narrow"/>
              </a:rPr>
              <a:t> </a:t>
            </a:r>
            <a:r>
              <a:rPr lang="da-DK" i="1" spc="36" dirty="0">
                <a:solidFill>
                  <a:prstClr val="black"/>
                </a:solidFill>
                <a:cs typeface="Arial Narrow"/>
              </a:rPr>
              <a:t>er et arbejdsplads problem – ikke den enkeltes problem  </a:t>
            </a:r>
            <a:endParaRPr lang="da-DK" i="1" noProof="0" dirty="0" err="1"/>
          </a:p>
        </p:txBody>
      </p:sp>
      <p:sp>
        <p:nvSpPr>
          <p:cNvPr id="4" name="Pladsholder til indhold 3">
            <a:extLst>
              <a:ext uri="{FF2B5EF4-FFF2-40B4-BE49-F238E27FC236}">
                <a16:creationId xmlns:a16="http://schemas.microsoft.com/office/drawing/2014/main" id="{8A023C9D-68AC-D65E-9F4C-885574EFFA89}"/>
              </a:ext>
            </a:extLst>
          </p:cNvPr>
          <p:cNvSpPr>
            <a:spLocks noGrp="1"/>
          </p:cNvSpPr>
          <p:nvPr>
            <p:ph sz="quarter" idx="14"/>
          </p:nvPr>
        </p:nvSpPr>
        <p:spPr>
          <a:xfrm>
            <a:off x="4236720" y="1917700"/>
            <a:ext cx="3302635" cy="1206500"/>
          </a:xfrm>
        </p:spPr>
        <p:txBody>
          <a:bodyPr/>
          <a:lstStyle/>
          <a:p>
            <a:pPr marL="0" marR="4611" lvl="0" indent="0" algn="ctr" defTabSz="914400" rtl="0" eaLnBrk="1" fontAlgn="auto" latinLnBrk="0" hangingPunct="1">
              <a:spcBef>
                <a:spcPts val="222"/>
              </a:spcBef>
              <a:spcAft>
                <a:spcPts val="0"/>
              </a:spcAft>
              <a:buClrTx/>
              <a:buSzTx/>
              <a:buFontTx/>
              <a:buNone/>
              <a:tabLst/>
              <a:defRPr/>
            </a:pPr>
            <a:r>
              <a:rPr kumimoji="0" lang="da-DK" sz="1800" b="0" i="1" u="none" strike="noStrike" kern="1200" cap="none" spc="0" normalizeH="0" baseline="0" noProof="0" dirty="0">
                <a:ln>
                  <a:noFill/>
                </a:ln>
                <a:solidFill>
                  <a:prstClr val="black"/>
                </a:solidFill>
                <a:effectLst/>
                <a:uLnTx/>
                <a:uFillTx/>
                <a:latin typeface="KBH Medium"/>
                <a:ea typeface="+mn-ea"/>
                <a:cs typeface="Arial Narrow"/>
              </a:rPr>
              <a:t>For at leve op til kravene i arbejdsmiljøloven og  kommunes politik på området  </a:t>
            </a:r>
          </a:p>
        </p:txBody>
      </p:sp>
      <p:sp>
        <p:nvSpPr>
          <p:cNvPr id="6" name="Pladsholder til indhold 5">
            <a:extLst>
              <a:ext uri="{FF2B5EF4-FFF2-40B4-BE49-F238E27FC236}">
                <a16:creationId xmlns:a16="http://schemas.microsoft.com/office/drawing/2014/main" id="{6C8FCB5A-F897-2432-C8EE-1D31918549E2}"/>
              </a:ext>
            </a:extLst>
          </p:cNvPr>
          <p:cNvSpPr>
            <a:spLocks noGrp="1"/>
          </p:cNvSpPr>
          <p:nvPr>
            <p:ph sz="quarter" idx="15"/>
          </p:nvPr>
        </p:nvSpPr>
        <p:spPr>
          <a:xfrm>
            <a:off x="8648700" y="1326833"/>
            <a:ext cx="2646045" cy="1914525"/>
          </a:xfrm>
        </p:spPr>
        <p:txBody>
          <a:bodyPr/>
          <a:lstStyle/>
          <a:p>
            <a:pPr marL="0" indent="0" algn="ctr">
              <a:buNone/>
            </a:pPr>
            <a:r>
              <a:rPr lang="da-DK" i="1" noProof="0" dirty="0">
                <a:solidFill>
                  <a:schemeClr val="tx1"/>
                </a:solidFill>
              </a:rPr>
              <a:t>For at vi som arbejdsplads og ansatte kan dokumentere arbejdsforholdene</a:t>
            </a:r>
          </a:p>
        </p:txBody>
      </p:sp>
      <p:sp>
        <p:nvSpPr>
          <p:cNvPr id="7" name="Pladsholder til indhold 6">
            <a:extLst>
              <a:ext uri="{FF2B5EF4-FFF2-40B4-BE49-F238E27FC236}">
                <a16:creationId xmlns:a16="http://schemas.microsoft.com/office/drawing/2014/main" id="{251B8B70-9F6B-491C-7763-D10FA986C080}"/>
              </a:ext>
            </a:extLst>
          </p:cNvPr>
          <p:cNvSpPr>
            <a:spLocks noGrp="1"/>
          </p:cNvSpPr>
          <p:nvPr>
            <p:ph sz="quarter" idx="16"/>
          </p:nvPr>
        </p:nvSpPr>
        <p:spPr>
          <a:xfrm>
            <a:off x="8420099" y="3741238"/>
            <a:ext cx="3205163" cy="2622550"/>
          </a:xfrm>
        </p:spPr>
        <p:txBody>
          <a:bodyPr/>
          <a:lstStyle/>
          <a:p>
            <a:r>
              <a:rPr lang="da-DK" i="1" noProof="0" dirty="0">
                <a:solidFill>
                  <a:schemeClr val="tx1"/>
                </a:solidFill>
              </a:rPr>
              <a:t>For at vi kan sikre, at hændelserne bliver håndteret, og der bliver taget hånd om den ramte,  vidner til hændelsen og  borgeren</a:t>
            </a:r>
          </a:p>
        </p:txBody>
      </p:sp>
      <p:sp>
        <p:nvSpPr>
          <p:cNvPr id="9" name="Pladsholder til indhold 8">
            <a:extLst>
              <a:ext uri="{FF2B5EF4-FFF2-40B4-BE49-F238E27FC236}">
                <a16:creationId xmlns:a16="http://schemas.microsoft.com/office/drawing/2014/main" id="{813A61CF-A4BA-6A25-DE16-5AF2119B8B57}"/>
              </a:ext>
            </a:extLst>
          </p:cNvPr>
          <p:cNvSpPr>
            <a:spLocks noGrp="1"/>
          </p:cNvSpPr>
          <p:nvPr>
            <p:ph sz="quarter" idx="17"/>
          </p:nvPr>
        </p:nvSpPr>
        <p:spPr/>
        <p:txBody>
          <a:bodyPr/>
          <a:lstStyle/>
          <a:p>
            <a:pPr marL="0" marR="4611" lvl="0" indent="0" algn="ctr" defTabSz="914400" rtl="0" eaLnBrk="1" fontAlgn="auto" latinLnBrk="0" hangingPunct="1">
              <a:spcBef>
                <a:spcPts val="222"/>
              </a:spcBef>
              <a:spcAft>
                <a:spcPts val="0"/>
              </a:spcAft>
              <a:buClrTx/>
              <a:buSzTx/>
              <a:buFontTx/>
              <a:buNone/>
              <a:tabLst/>
              <a:defRPr/>
            </a:pPr>
            <a:r>
              <a:rPr kumimoji="0" lang="da-DK" sz="1800" b="0" i="1" u="none" strike="noStrike" kern="1200" cap="none" spc="0" normalizeH="0" baseline="0" noProof="0" dirty="0">
                <a:ln>
                  <a:noFill/>
                </a:ln>
                <a:solidFill>
                  <a:prstClr val="black"/>
                </a:solidFill>
                <a:effectLst/>
                <a:uLnTx/>
                <a:uFillTx/>
                <a:latin typeface="KBH Medium"/>
                <a:ea typeface="+mn-ea"/>
                <a:cs typeface="Arial Narrow"/>
              </a:rPr>
              <a:t>For vi kan få vigtigt viden om karakteren og forekomsten af krænkende adfærd </a:t>
            </a:r>
          </a:p>
        </p:txBody>
      </p:sp>
      <p:sp>
        <p:nvSpPr>
          <p:cNvPr id="10" name="Pladsholder til indhold 9">
            <a:extLst>
              <a:ext uri="{FF2B5EF4-FFF2-40B4-BE49-F238E27FC236}">
                <a16:creationId xmlns:a16="http://schemas.microsoft.com/office/drawing/2014/main" id="{975DBCEA-8368-B87E-0E3D-B5C78530A1FB}"/>
              </a:ext>
            </a:extLst>
          </p:cNvPr>
          <p:cNvSpPr>
            <a:spLocks noGrp="1"/>
          </p:cNvSpPr>
          <p:nvPr>
            <p:ph sz="quarter" idx="18"/>
          </p:nvPr>
        </p:nvSpPr>
        <p:spPr>
          <a:xfrm>
            <a:off x="338138" y="3947160"/>
            <a:ext cx="2917825" cy="1663700"/>
          </a:xfrm>
        </p:spPr>
        <p:txBody>
          <a:bodyPr/>
          <a:lstStyle/>
          <a:p>
            <a:pPr marL="0" marR="4611" lvl="0" indent="0" algn="ctr" defTabSz="914400" rtl="0" eaLnBrk="1" fontAlgn="auto" latinLnBrk="0" hangingPunct="1">
              <a:spcBef>
                <a:spcPts val="222"/>
              </a:spcBef>
              <a:spcAft>
                <a:spcPts val="0"/>
              </a:spcAft>
              <a:buClrTx/>
              <a:buSzTx/>
              <a:buFontTx/>
              <a:buNone/>
              <a:tabLst/>
              <a:defRPr/>
            </a:pPr>
            <a:r>
              <a:rPr kumimoji="0" lang="da-DK" sz="1800" b="0" i="1" u="none" strike="noStrike" kern="1200" cap="none" spc="9" normalizeH="0" baseline="0" noProof="0" dirty="0">
                <a:ln>
                  <a:noFill/>
                </a:ln>
                <a:solidFill>
                  <a:prstClr val="black"/>
                </a:solidFill>
                <a:effectLst/>
                <a:uLnTx/>
                <a:uFillTx/>
                <a:latin typeface="KBH Medium"/>
                <a:ea typeface="+mn-ea"/>
                <a:cs typeface="Arial Narrow"/>
              </a:rPr>
              <a:t>For</a:t>
            </a:r>
            <a:r>
              <a:rPr kumimoji="0" lang="da-DK" sz="1800" b="0" i="1" u="none" strike="noStrike" kern="1200" cap="none" spc="5" normalizeH="0" baseline="0" noProof="0" dirty="0">
                <a:ln>
                  <a:noFill/>
                </a:ln>
                <a:solidFill>
                  <a:prstClr val="black"/>
                </a:solidFill>
                <a:effectLst/>
                <a:uLnTx/>
                <a:uFillTx/>
                <a:latin typeface="KBH Medium"/>
                <a:ea typeface="+mn-ea"/>
                <a:cs typeface="Arial Narrow"/>
              </a:rPr>
              <a:t> </a:t>
            </a:r>
            <a:r>
              <a:rPr kumimoji="0" lang="da-DK" sz="1800" b="0" i="1" u="none" strike="noStrike" kern="1200" cap="none" spc="68" normalizeH="0" baseline="0" noProof="0" dirty="0">
                <a:ln>
                  <a:noFill/>
                </a:ln>
                <a:solidFill>
                  <a:prstClr val="black"/>
                </a:solidFill>
                <a:effectLst/>
                <a:uLnTx/>
                <a:uFillTx/>
                <a:latin typeface="KBH Medium"/>
                <a:ea typeface="+mn-ea"/>
                <a:cs typeface="Arial Narrow"/>
              </a:rPr>
              <a:t>at</a:t>
            </a:r>
            <a:r>
              <a:rPr kumimoji="0" lang="da-DK" sz="1800" b="0" i="1" u="none" strike="noStrike" kern="1200" cap="none" spc="5" normalizeH="0" baseline="0" noProof="0" dirty="0">
                <a:ln>
                  <a:noFill/>
                </a:ln>
                <a:solidFill>
                  <a:prstClr val="black"/>
                </a:solidFill>
                <a:effectLst/>
                <a:uLnTx/>
                <a:uFillTx/>
                <a:latin typeface="KBH Medium"/>
                <a:ea typeface="+mn-ea"/>
                <a:cs typeface="Arial Narrow"/>
              </a:rPr>
              <a:t> </a:t>
            </a:r>
            <a:r>
              <a:rPr kumimoji="0" lang="da-DK" sz="1800" b="0" i="1" u="none" strike="noStrike" kern="1200" cap="none" spc="0" normalizeH="0" baseline="0" noProof="0" dirty="0">
                <a:ln>
                  <a:noFill/>
                </a:ln>
                <a:solidFill>
                  <a:prstClr val="black"/>
                </a:solidFill>
                <a:effectLst/>
                <a:uLnTx/>
                <a:uFillTx/>
                <a:latin typeface="KBH Medium"/>
                <a:ea typeface="+mn-ea"/>
                <a:cs typeface="Arial Narrow"/>
              </a:rPr>
              <a:t>lære</a:t>
            </a:r>
            <a:r>
              <a:rPr kumimoji="0" lang="da-DK" sz="1800" b="0" i="1" u="none" strike="noStrike" kern="1200" cap="none" spc="9" normalizeH="0" baseline="0" noProof="0" dirty="0">
                <a:ln>
                  <a:noFill/>
                </a:ln>
                <a:solidFill>
                  <a:prstClr val="black"/>
                </a:solidFill>
                <a:effectLst/>
                <a:uLnTx/>
                <a:uFillTx/>
                <a:latin typeface="KBH Medium"/>
                <a:ea typeface="+mn-ea"/>
                <a:cs typeface="Arial Narrow"/>
              </a:rPr>
              <a:t> </a:t>
            </a:r>
            <a:r>
              <a:rPr kumimoji="0" lang="da-DK" sz="1800" b="0" i="1" u="none" strike="noStrike" kern="1200" cap="none" spc="59" normalizeH="0" baseline="0" noProof="0" dirty="0">
                <a:ln>
                  <a:noFill/>
                </a:ln>
                <a:solidFill>
                  <a:prstClr val="black"/>
                </a:solidFill>
                <a:effectLst/>
                <a:uLnTx/>
                <a:uFillTx/>
                <a:latin typeface="KBH Medium"/>
                <a:ea typeface="+mn-ea"/>
                <a:cs typeface="Arial Narrow"/>
              </a:rPr>
              <a:t>af</a:t>
            </a:r>
            <a:r>
              <a:rPr kumimoji="0" lang="da-DK" sz="1800" b="0" i="1" u="none" strike="noStrike" kern="1200" cap="none" spc="14" normalizeH="0" baseline="0" noProof="0" dirty="0">
                <a:ln>
                  <a:noFill/>
                </a:ln>
                <a:solidFill>
                  <a:prstClr val="black"/>
                </a:solidFill>
                <a:effectLst/>
                <a:uLnTx/>
                <a:uFillTx/>
                <a:latin typeface="KBH Medium"/>
                <a:ea typeface="+mn-ea"/>
                <a:cs typeface="Arial Narrow"/>
              </a:rPr>
              <a:t> hændelserne og forebygge, at det sker igen – til gavn for både borger og ansatte </a:t>
            </a:r>
            <a:endParaRPr kumimoji="0" lang="da-DK" sz="1800" b="0" i="1" u="none" strike="noStrike" kern="1200" cap="none" spc="0" normalizeH="0" baseline="0" noProof="0" dirty="0">
              <a:ln>
                <a:noFill/>
              </a:ln>
              <a:solidFill>
                <a:prstClr val="black"/>
              </a:solidFill>
              <a:effectLst/>
              <a:uLnTx/>
              <a:uFillTx/>
              <a:latin typeface="KBH Medium"/>
              <a:ea typeface="+mn-ea"/>
              <a:cs typeface="Arial Narrow"/>
            </a:endParaRPr>
          </a:p>
        </p:txBody>
      </p:sp>
      <p:sp>
        <p:nvSpPr>
          <p:cNvPr id="5" name="Pladsholder til slidenummer 4">
            <a:extLst>
              <a:ext uri="{FF2B5EF4-FFF2-40B4-BE49-F238E27FC236}">
                <a16:creationId xmlns:a16="http://schemas.microsoft.com/office/drawing/2014/main" id="{62DC3245-F7F8-4493-8739-ACBCEF60AAD5}"/>
              </a:ext>
            </a:extLst>
          </p:cNvPr>
          <p:cNvSpPr>
            <a:spLocks noGrp="1"/>
          </p:cNvSpPr>
          <p:nvPr>
            <p:ph type="sldNum" sz="quarter" idx="12"/>
          </p:nvPr>
        </p:nvSpPr>
        <p:spPr/>
        <p:txBody>
          <a:bodyPr/>
          <a:lstStyle/>
          <a:p>
            <a:pPr marL="0" marR="0" lvl="0" indent="0" algn="r" defTabSz="914400" rtl="0" eaLnBrk="1" fontAlgn="auto" latinLnBrk="0" hangingPunct="1">
              <a:spcBef>
                <a:spcPts val="0"/>
              </a:spcBef>
              <a:spcAft>
                <a:spcPts val="0"/>
              </a:spcAft>
              <a:buClrTx/>
              <a:buSzTx/>
              <a:buFontTx/>
              <a:buNone/>
              <a:tabLst/>
              <a:defRPr/>
            </a:pPr>
            <a:fld id="{859873C9-BF5D-4A9A-BB31-45BBB7BABAF7}" type="slidenum">
              <a:rPr kumimoji="0" lang="da-DK" sz="1000" b="0" i="1" u="none" strike="noStrike" kern="1200" cap="none" spc="0" normalizeH="0" baseline="0" noProof="0" smtClean="0">
                <a:ln>
                  <a:noFill/>
                </a:ln>
                <a:solidFill>
                  <a:prstClr val="black"/>
                </a:solidFill>
                <a:effectLst/>
                <a:uLnTx/>
                <a:uFillTx/>
                <a:latin typeface="KBH" panose="00000500000000000000" pitchFamily="2" charset="0"/>
                <a:ea typeface="+mn-ea"/>
                <a:cs typeface="+mn-cs"/>
              </a:rPr>
              <a:pPr marL="0" marR="0" lvl="0" indent="0" algn="r" defTabSz="914400" rtl="0" eaLnBrk="1" fontAlgn="auto" latinLnBrk="0" hangingPunct="1">
                <a:spcBef>
                  <a:spcPts val="0"/>
                </a:spcBef>
                <a:spcAft>
                  <a:spcPts val="0"/>
                </a:spcAft>
                <a:buClrTx/>
                <a:buSzTx/>
                <a:buFontTx/>
                <a:buNone/>
                <a:tabLst/>
                <a:defRPr/>
              </a:pPr>
              <a:t>12</a:t>
            </a:fld>
            <a:endParaRPr kumimoji="0" lang="da-DK" sz="1000" b="0" i="1" u="none" strike="noStrike" kern="1200" cap="none" spc="0" normalizeH="0" baseline="0" noProof="0" dirty="0">
              <a:ln>
                <a:noFill/>
              </a:ln>
              <a:solidFill>
                <a:prstClr val="black"/>
              </a:solidFill>
              <a:effectLst/>
              <a:uLnTx/>
              <a:uFillTx/>
              <a:latin typeface="KBH" panose="00000500000000000000" pitchFamily="2" charset="0"/>
              <a:ea typeface="+mn-ea"/>
              <a:cs typeface="+mn-cs"/>
            </a:endParaRPr>
          </a:p>
        </p:txBody>
      </p:sp>
    </p:spTree>
    <p:extLst>
      <p:ext uri="{BB962C8B-B14F-4D97-AF65-F5344CB8AC3E}">
        <p14:creationId xmlns:p14="http://schemas.microsoft.com/office/powerpoint/2010/main" val="5761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D185A-6BBC-4E71-A8F6-596393BB784C}"/>
              </a:ext>
            </a:extLst>
          </p:cNvPr>
          <p:cNvSpPr>
            <a:spLocks noGrp="1"/>
          </p:cNvSpPr>
          <p:nvPr>
            <p:ph type="title"/>
          </p:nvPr>
        </p:nvSpPr>
        <p:spPr>
          <a:xfrm>
            <a:off x="719997" y="894268"/>
            <a:ext cx="10380990" cy="893928"/>
          </a:xfrm>
        </p:spPr>
        <p:txBody>
          <a:bodyPr anchor="b">
            <a:normAutofit/>
          </a:bodyPr>
          <a:lstStyle/>
          <a:p>
            <a:r>
              <a:rPr lang="da-DK" dirty="0"/>
              <a:t>Instruktion til dialogspillet - Isbjerget </a:t>
            </a:r>
          </a:p>
        </p:txBody>
      </p:sp>
      <p:sp>
        <p:nvSpPr>
          <p:cNvPr id="3" name="Pladsholder til indhold 2">
            <a:extLst>
              <a:ext uri="{FF2B5EF4-FFF2-40B4-BE49-F238E27FC236}">
                <a16:creationId xmlns:a16="http://schemas.microsoft.com/office/drawing/2014/main" id="{8E0F69BA-3538-4742-A6C3-CE9EBF7C681C}"/>
              </a:ext>
            </a:extLst>
          </p:cNvPr>
          <p:cNvSpPr>
            <a:spLocks noGrp="1"/>
          </p:cNvSpPr>
          <p:nvPr>
            <p:ph idx="1"/>
          </p:nvPr>
        </p:nvSpPr>
        <p:spPr>
          <a:xfrm>
            <a:off x="719998" y="1977390"/>
            <a:ext cx="7048402" cy="4663440"/>
          </a:xfrm>
        </p:spPr>
        <p:txBody>
          <a:bodyPr>
            <a:noAutofit/>
          </a:bodyPr>
          <a:lstStyle/>
          <a:p>
            <a:pPr marR="504190">
              <a:lnSpc>
                <a:spcPct val="90000"/>
              </a:lnSpc>
            </a:pPr>
            <a:r>
              <a:rPr lang="da-DK" sz="1500" dirty="0">
                <a:effectLst/>
              </a:rPr>
              <a:t>I opdeles i grupper på 3-6 deltagere. </a:t>
            </a:r>
          </a:p>
          <a:p>
            <a:pPr marR="504190">
              <a:lnSpc>
                <a:spcPct val="90000"/>
              </a:lnSpc>
            </a:pPr>
            <a:endParaRPr lang="da-DK" sz="1500" b="0" i="0" u="none" strike="noStrike" baseline="0" dirty="0">
              <a:solidFill>
                <a:srgbClr val="000000"/>
              </a:solidFill>
              <a:latin typeface="KBH" panose="00000500000000000000" pitchFamily="2" charset="0"/>
            </a:endParaRPr>
          </a:p>
          <a:p>
            <a:r>
              <a:rPr lang="da-DK" sz="1500" b="0" i="0" u="none" strike="noStrike" baseline="0" dirty="0">
                <a:solidFill>
                  <a:srgbClr val="000000"/>
                </a:solidFill>
                <a:latin typeface="KBH" panose="00000500000000000000" pitchFamily="2" charset="0"/>
              </a:rPr>
              <a:t>Deltagerne trækker på skift et kort og læser teksten op. De fortrykte eksempler på hændelser er åbne. I må gerne selv digte videre og konkretisere dem, fx ændre ordet “borger” til noget, der giver bedre mening hos jer. </a:t>
            </a:r>
          </a:p>
          <a:p>
            <a:endParaRPr lang="da-DK" sz="1500" b="0" i="0" u="none" strike="noStrike" baseline="0" dirty="0">
              <a:solidFill>
                <a:srgbClr val="000000"/>
              </a:solidFill>
              <a:latin typeface="KBH" panose="00000500000000000000" pitchFamily="2" charset="0"/>
            </a:endParaRPr>
          </a:p>
          <a:p>
            <a:r>
              <a:rPr lang="da-DK" sz="1500" b="0" i="0" u="none" strike="noStrike" baseline="0" dirty="0">
                <a:solidFill>
                  <a:srgbClr val="000000"/>
                </a:solidFill>
                <a:latin typeface="KBH" panose="00000500000000000000" pitchFamily="2" charset="0"/>
              </a:rPr>
              <a:t>Hver deltager noterer først sit eget svar i skemaet: Er hændelsen over eller under grænsen? Skal hændelsen registreres og/eller anmeldes? Du kan godt vælge flere svar, fx et på hvert isbjerg. </a:t>
            </a:r>
          </a:p>
          <a:p>
            <a:endParaRPr lang="da-DK" sz="1500" b="0" i="0" u="none" strike="noStrike" baseline="0" dirty="0">
              <a:solidFill>
                <a:srgbClr val="000000"/>
              </a:solidFill>
              <a:latin typeface="KBH" panose="00000500000000000000" pitchFamily="2" charset="0"/>
            </a:endParaRPr>
          </a:p>
          <a:p>
            <a:r>
              <a:rPr lang="da-DK" sz="1500" b="0" i="0" u="none" strike="noStrike" baseline="0" dirty="0">
                <a:solidFill>
                  <a:srgbClr val="000000"/>
                </a:solidFill>
                <a:latin typeface="KBH" panose="00000500000000000000" pitchFamily="2" charset="0"/>
              </a:rPr>
              <a:t>Derefter tager I en runde og fortæller hinanden, hvad I har svaret. Den, der trak kortet, lægger ud. Svarene drøftes i gruppen. Det er en god ide at holde et tempo i spillet, så man ikke fordyber sig for meget i en enkelt hændelse. </a:t>
            </a:r>
          </a:p>
          <a:p>
            <a:endParaRPr lang="da-DK" sz="1500" b="0" i="0" u="none" strike="noStrike" baseline="0" dirty="0">
              <a:solidFill>
                <a:srgbClr val="000000"/>
              </a:solidFill>
              <a:latin typeface="KBH" panose="00000500000000000000" pitchFamily="2" charset="0"/>
            </a:endParaRPr>
          </a:p>
          <a:p>
            <a:r>
              <a:rPr lang="da-DK" sz="1500" b="0" i="0" u="none" strike="noStrike" baseline="0" dirty="0">
                <a:solidFill>
                  <a:srgbClr val="000000"/>
                </a:solidFill>
                <a:latin typeface="KBH" panose="00000500000000000000" pitchFamily="2" charset="0"/>
              </a:rPr>
              <a:t>Notér jeres overvejelser eller spørgsmål, der skal afklares senere, i skemaet.</a:t>
            </a:r>
          </a:p>
        </p:txBody>
      </p:sp>
      <p:pic>
        <p:nvPicPr>
          <p:cNvPr id="4" name="Billede 3" descr="Illustration som viser Isbjerget.&#10;- Borger isbjerget&#10;- Arbejdsmiljø isbjerget.">
            <a:extLst>
              <a:ext uri="{FF2B5EF4-FFF2-40B4-BE49-F238E27FC236}">
                <a16:creationId xmlns:a16="http://schemas.microsoft.com/office/drawing/2014/main" id="{710F141C-D507-4AEC-87BA-DCB38E78E980}"/>
              </a:ext>
            </a:extLst>
          </p:cNvPr>
          <p:cNvPicPr>
            <a:picLocks noChangeAspect="1"/>
          </p:cNvPicPr>
          <p:nvPr/>
        </p:nvPicPr>
        <p:blipFill>
          <a:blip r:embed="rId3"/>
          <a:stretch>
            <a:fillRect/>
          </a:stretch>
        </p:blipFill>
        <p:spPr>
          <a:xfrm>
            <a:off x="7494662" y="2192137"/>
            <a:ext cx="4338134" cy="3655436"/>
          </a:xfrm>
          <a:prstGeom prst="rect">
            <a:avLst/>
          </a:prstGeom>
          <a:noFill/>
        </p:spPr>
      </p:pic>
      <p:sp>
        <p:nvSpPr>
          <p:cNvPr id="10" name="Pladsholder til tekst 4">
            <a:extLst>
              <a:ext uri="{FF2B5EF4-FFF2-40B4-BE49-F238E27FC236}">
                <a16:creationId xmlns:a16="http://schemas.microsoft.com/office/drawing/2014/main" id="{7237E45B-7089-45B9-81B9-8E98538EA506}"/>
              </a:ext>
            </a:extLst>
          </p:cNvPr>
          <p:cNvSpPr>
            <a:spLocks noGrp="1"/>
          </p:cNvSpPr>
          <p:nvPr>
            <p:ph type="ftr" sz="quarter" idx="11"/>
          </p:nvPr>
        </p:nvSpPr>
        <p:spPr>
          <a:xfrm>
            <a:off x="4424001" y="310327"/>
            <a:ext cx="3344400" cy="180000"/>
          </a:xfrm>
        </p:spPr>
        <p:txBody>
          <a:bodyPr/>
          <a:lstStyle/>
          <a:p>
            <a:pPr>
              <a:spcAft>
                <a:spcPts val="600"/>
              </a:spcAft>
            </a:pPr>
            <a:r>
              <a:rPr lang="da-DK" noProof="0"/>
              <a:t>Sidehoved</a:t>
            </a:r>
          </a:p>
        </p:txBody>
      </p:sp>
    </p:spTree>
    <p:extLst>
      <p:ext uri="{BB962C8B-B14F-4D97-AF65-F5344CB8AC3E}">
        <p14:creationId xmlns:p14="http://schemas.microsoft.com/office/powerpoint/2010/main" val="312337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10752002" cy="1297870"/>
          </a:xfrm>
        </p:spPr>
        <p:txBody>
          <a:bodyPr/>
          <a:lstStyle/>
          <a:p>
            <a:r>
              <a:rPr lang="da-DK" dirty="0"/>
              <a:t>Noter til Gruppedrøftelse 2 – efter dialogspillet Isbjerget </a:t>
            </a:r>
          </a:p>
        </p:txBody>
      </p:sp>
      <p:sp>
        <p:nvSpPr>
          <p:cNvPr id="12" name="Pladsholder til indhold 11">
            <a:extLst>
              <a:ext uri="{FF2B5EF4-FFF2-40B4-BE49-F238E27FC236}">
                <a16:creationId xmlns:a16="http://schemas.microsoft.com/office/drawing/2014/main" id="{13392D94-62D6-4E6C-A413-BF4C8F017759}"/>
              </a:ext>
            </a:extLst>
          </p:cNvPr>
          <p:cNvSpPr>
            <a:spLocks noGrp="1"/>
          </p:cNvSpPr>
          <p:nvPr>
            <p:ph idx="1"/>
          </p:nvPr>
        </p:nvSpPr>
        <p:spPr>
          <a:xfrm>
            <a:off x="719998" y="2452646"/>
            <a:ext cx="11060876" cy="3541921"/>
          </a:xfrm>
          <a:solidFill>
            <a:srgbClr val="C5DAE8"/>
          </a:solidFill>
        </p:spPr>
        <p:txBody>
          <a:bodyPr/>
          <a:lstStyle/>
          <a:p>
            <a:pPr marL="342900" marR="504190" lvl="0" indent="-342900">
              <a:lnSpc>
                <a:spcPct val="96000"/>
              </a:lnSpc>
              <a:spcBef>
                <a:spcPts val="5"/>
              </a:spcBef>
              <a:spcAft>
                <a:spcPts val="0"/>
              </a:spcAft>
              <a:buFont typeface="+mj-lt"/>
              <a:buAutoNum type="arabicPeriod"/>
            </a:pPr>
            <a:r>
              <a:rPr lang="da-DK" sz="2000" dirty="0">
                <a:effectLst/>
                <a:ea typeface="Arial Narrow" panose="020B0606020202030204" pitchFamily="34" charset="0"/>
                <a:cs typeface="Arial Narrow" panose="020B0606020202030204" pitchFamily="34" charset="0"/>
              </a:rPr>
              <a:t>Ser I ens på, hvor grænsen går – på hvad der skal synliggøres og dokumenteres?</a:t>
            </a:r>
          </a:p>
          <a:p>
            <a:pPr marL="342900" marR="504190" lvl="0" indent="-342900">
              <a:lnSpc>
                <a:spcPct val="96000"/>
              </a:lnSpc>
              <a:spcBef>
                <a:spcPts val="5"/>
              </a:spcBef>
              <a:spcAft>
                <a:spcPts val="0"/>
              </a:spcAft>
              <a:buFont typeface="+mj-lt"/>
              <a:buAutoNum type="arabicPeriod"/>
            </a:pPr>
            <a:endParaRPr lang="da-DK" sz="2000" dirty="0">
              <a:effectLst/>
              <a:ea typeface="Arial Narrow" panose="020B0606020202030204" pitchFamily="34" charset="0"/>
              <a:cs typeface="Arial Narrow" panose="020B0606020202030204" pitchFamily="34" charset="0"/>
            </a:endParaRPr>
          </a:p>
          <a:p>
            <a:pPr marL="342900" marR="504190" lvl="0" indent="-342900">
              <a:lnSpc>
                <a:spcPct val="96000"/>
              </a:lnSpc>
              <a:spcBef>
                <a:spcPts val="5"/>
              </a:spcBef>
              <a:spcAft>
                <a:spcPts val="0"/>
              </a:spcAft>
              <a:buFont typeface="+mj-lt"/>
              <a:buAutoNum type="arabicPeriod"/>
            </a:pPr>
            <a:r>
              <a:rPr lang="da-DK" sz="2000" dirty="0">
                <a:effectLst/>
                <a:ea typeface="Arial Narrow" panose="020B0606020202030204" pitchFamily="34" charset="0"/>
                <a:cs typeface="Arial Narrow" panose="020B0606020202030204" pitchFamily="34" charset="0"/>
              </a:rPr>
              <a:t>Giver jeres drøftelser anledning til at justere i jeres registreringspraksis? Noget I skal have afklaret eller arbejde videre med? Hvem kan gøre det?</a:t>
            </a:r>
          </a:p>
          <a:p>
            <a:pPr marL="342900" marR="504190" lvl="0" indent="-342900">
              <a:lnSpc>
                <a:spcPct val="96000"/>
              </a:lnSpc>
              <a:spcBef>
                <a:spcPts val="5"/>
              </a:spcBef>
              <a:spcAft>
                <a:spcPts val="0"/>
              </a:spcAft>
              <a:buFont typeface="+mj-lt"/>
              <a:buAutoNum type="arabicPeriod"/>
            </a:pPr>
            <a:endParaRPr lang="da-DK" sz="2000" dirty="0">
              <a:effectLst/>
              <a:ea typeface="Arial Narrow" panose="020B0606020202030204" pitchFamily="34" charset="0"/>
              <a:cs typeface="Arial Narrow" panose="020B0606020202030204" pitchFamily="34" charset="0"/>
            </a:endParaRPr>
          </a:p>
          <a:p>
            <a:pPr marL="342900" marR="504190" lvl="0" indent="-342900">
              <a:lnSpc>
                <a:spcPct val="96000"/>
              </a:lnSpc>
              <a:spcBef>
                <a:spcPts val="5"/>
              </a:spcBef>
              <a:spcAft>
                <a:spcPts val="0"/>
              </a:spcAft>
              <a:buFont typeface="+mj-lt"/>
              <a:buAutoNum type="arabicPeriod"/>
            </a:pPr>
            <a:r>
              <a:rPr lang="da-DK" sz="2000" dirty="0">
                <a:effectLst/>
                <a:ea typeface="Arial Narrow" panose="020B0606020202030204" pitchFamily="34" charset="0"/>
                <a:cs typeface="Arial Narrow" panose="020B0606020202030204" pitchFamily="34" charset="0"/>
              </a:rPr>
              <a:t>Giver jeres drøftelser anledning til, at I skal justere jeres retningslinjer for håndtering af hændelser med krænkende adfærd?</a:t>
            </a:r>
            <a:endParaRPr lang="da-DK" dirty="0"/>
          </a:p>
        </p:txBody>
      </p:sp>
      <p:pic>
        <p:nvPicPr>
          <p:cNvPr id="10" name="Grafik 9">
            <a:extLst>
              <a:ext uri="{FF2B5EF4-FFF2-40B4-BE49-F238E27FC236}">
                <a16:creationId xmlns:a16="http://schemas.microsoft.com/office/drawing/2014/main" id="{5A2E8C2E-C81D-433D-BCA7-0676792DE6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1843" y="3128494"/>
            <a:ext cx="2835238" cy="2835238"/>
          </a:xfrm>
          <a:prstGeom prst="rect">
            <a:avLst/>
          </a:prstGeom>
        </p:spPr>
      </p:pic>
      <p:sp>
        <p:nvSpPr>
          <p:cNvPr id="3" name="Pladsholder til tekst 2">
            <a:extLst>
              <a:ext uri="{FF2B5EF4-FFF2-40B4-BE49-F238E27FC236}">
                <a16:creationId xmlns:a16="http://schemas.microsoft.com/office/drawing/2014/main" id="{C2995E74-93F1-4D2F-93C7-8EB016B45C6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KBH Tekst" panose="00000500000000000000" pitchFamily="2" charset="0"/>
                <a:ea typeface="+mn-ea"/>
                <a:cs typeface="+mn-cs"/>
              </a:rPr>
              <a:t>Sidehoved</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873C9-BF5D-4A9A-BB31-45BBB7BABAF7}" type="slidenum">
              <a:rPr kumimoji="0" lang="da-DK" sz="1000" b="0" i="0" u="none" strike="noStrike" kern="1200" cap="none" spc="0" normalizeH="0" baseline="0" noProof="0" smtClean="0">
                <a:ln>
                  <a:noFill/>
                </a:ln>
                <a:solidFill>
                  <a:prstClr val="black"/>
                </a:solid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000" b="0" i="0" u="none" strike="noStrike" kern="1200" cap="none" spc="0" normalizeH="0" baseline="0" noProof="0" dirty="0">
              <a:ln>
                <a:noFill/>
              </a:ln>
              <a:solidFill>
                <a:prstClr val="black"/>
              </a:solidFill>
              <a:effectLst/>
              <a:uLnTx/>
              <a:uFillTx/>
              <a:latin typeface="KBH" panose="00000500000000000000" pitchFamily="2" charset="0"/>
              <a:ea typeface="+mn-ea"/>
              <a:cs typeface="+mn-cs"/>
            </a:endParaRPr>
          </a:p>
        </p:txBody>
      </p:sp>
    </p:spTree>
    <p:extLst>
      <p:ext uri="{BB962C8B-B14F-4D97-AF65-F5344CB8AC3E}">
        <p14:creationId xmlns:p14="http://schemas.microsoft.com/office/powerpoint/2010/main" val="409486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A89DA-3B91-4303-9D73-4C90784FA0F3}"/>
              </a:ext>
            </a:extLst>
          </p:cNvPr>
          <p:cNvSpPr>
            <a:spLocks noGrp="1"/>
          </p:cNvSpPr>
          <p:nvPr>
            <p:ph type="title"/>
          </p:nvPr>
        </p:nvSpPr>
        <p:spPr>
          <a:xfrm>
            <a:off x="729718" y="3481329"/>
            <a:ext cx="9216000" cy="2273902"/>
          </a:xfrm>
        </p:spPr>
        <p:txBody>
          <a:bodyPr anchor="b">
            <a:normAutofit fontScale="90000"/>
          </a:bodyPr>
          <a:lstStyle/>
          <a:p>
            <a:r>
              <a:rPr lang="da-DK" sz="18400" dirty="0">
                <a:solidFill>
                  <a:srgbClr val="38446E"/>
                </a:solidFill>
                <a:latin typeface="+mj-lt"/>
              </a:rPr>
              <a:t>Pause</a:t>
            </a:r>
            <a:endParaRPr lang="da-DK" sz="4400" dirty="0">
              <a:solidFill>
                <a:srgbClr val="38446E"/>
              </a:solidFill>
              <a:latin typeface="+mj-lt"/>
            </a:endParaRPr>
          </a:p>
        </p:txBody>
      </p:sp>
      <p:pic>
        <p:nvPicPr>
          <p:cNvPr id="5" name="Grafik 4">
            <a:extLst>
              <a:ext uri="{FF2B5EF4-FFF2-40B4-BE49-F238E27FC236}">
                <a16:creationId xmlns:a16="http://schemas.microsoft.com/office/drawing/2014/main" id="{E0FC7459-A01F-4365-B110-7ABE4362C3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5005" y="1554051"/>
            <a:ext cx="3816000" cy="3816000"/>
          </a:xfrm>
          <a:prstGeom prst="rect">
            <a:avLst/>
          </a:prstGeom>
        </p:spPr>
      </p:pic>
    </p:spTree>
    <p:extLst>
      <p:ext uri="{BB962C8B-B14F-4D97-AF65-F5344CB8AC3E}">
        <p14:creationId xmlns:p14="http://schemas.microsoft.com/office/powerpoint/2010/main" val="327295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F3675-C47C-4C27-93FE-CFA6EE07BFCE}"/>
              </a:ext>
            </a:extLst>
          </p:cNvPr>
          <p:cNvSpPr>
            <a:spLocks noGrp="1"/>
          </p:cNvSpPr>
          <p:nvPr>
            <p:ph type="title"/>
          </p:nvPr>
        </p:nvSpPr>
        <p:spPr/>
        <p:txBody>
          <a:bodyPr/>
          <a:lstStyle/>
          <a:p>
            <a:r>
              <a:rPr lang="da-DK" dirty="0"/>
              <a:t>Instruktion til gruppedrøftelse 3: </a:t>
            </a:r>
            <a:br>
              <a:rPr lang="da-DK" dirty="0"/>
            </a:br>
            <a:r>
              <a:rPr lang="da-DK" dirty="0"/>
              <a:t>Håndtering og Forebyggelse </a:t>
            </a:r>
          </a:p>
        </p:txBody>
      </p:sp>
      <p:sp>
        <p:nvSpPr>
          <p:cNvPr id="3" name="Pladsholder til indhold 2">
            <a:extLst>
              <a:ext uri="{FF2B5EF4-FFF2-40B4-BE49-F238E27FC236}">
                <a16:creationId xmlns:a16="http://schemas.microsoft.com/office/drawing/2014/main" id="{95D6D08C-19B2-4120-BA97-F3147F2A0614}"/>
              </a:ext>
            </a:extLst>
          </p:cNvPr>
          <p:cNvSpPr>
            <a:spLocks noGrp="1"/>
          </p:cNvSpPr>
          <p:nvPr>
            <p:ph idx="1"/>
          </p:nvPr>
        </p:nvSpPr>
        <p:spPr>
          <a:xfrm>
            <a:off x="719998" y="2038120"/>
            <a:ext cx="10752002" cy="4099880"/>
          </a:xfrm>
        </p:spPr>
        <p:txBody>
          <a:bodyPr/>
          <a:lstStyle/>
          <a:p>
            <a:r>
              <a:rPr lang="da-DK" sz="2000" dirty="0"/>
              <a:t>Fordel jer i 4-5 mandsgrupper</a:t>
            </a:r>
          </a:p>
          <a:p>
            <a:endParaRPr lang="da-DK" sz="2000" dirty="0"/>
          </a:p>
          <a:p>
            <a:r>
              <a:rPr lang="da-DK" sz="2000" dirty="0"/>
              <a:t>Hvis ikke der er en deltager fra Arbejdsgruppen i jeres gruppe, skal I vælge en referent, som skal notere svarene ned på </a:t>
            </a:r>
            <a:r>
              <a:rPr lang="da-DK" dirty="0"/>
              <a:t>”O</a:t>
            </a:r>
            <a:r>
              <a:rPr lang="da-DK" sz="2000" dirty="0"/>
              <a:t>psamlingsnotat fra workshop ”Dialog med alle””</a:t>
            </a:r>
          </a:p>
          <a:p>
            <a:endParaRPr lang="da-DK" sz="2000" dirty="0"/>
          </a:p>
          <a:p>
            <a:r>
              <a:rPr lang="da-DK" sz="2000" dirty="0"/>
              <a:t>Referenten vælger en hændelse fra spillet ”Hvor går grænsen” og læser teksten højt og I drøfter spørgsmålene på næste slide</a:t>
            </a:r>
          </a:p>
          <a:p>
            <a:endParaRPr lang="da-DK" dirty="0"/>
          </a:p>
          <a:p>
            <a:r>
              <a:rPr lang="da-DK" dirty="0"/>
              <a:t>I har 30 minutter til drøftelsen</a:t>
            </a:r>
            <a:endParaRPr lang="da-DK" sz="2000" dirty="0"/>
          </a:p>
        </p:txBody>
      </p:sp>
      <p:sp>
        <p:nvSpPr>
          <p:cNvPr id="4" name="Pladsholder til sidefod 3">
            <a:extLst>
              <a:ext uri="{FF2B5EF4-FFF2-40B4-BE49-F238E27FC236}">
                <a16:creationId xmlns:a16="http://schemas.microsoft.com/office/drawing/2014/main" id="{98704F92-EDA4-4E10-A5DE-F81ED47639C3}"/>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7B1F7AE1-7A7F-4AEE-BDB0-5635CE604D8A}"/>
              </a:ext>
            </a:extLst>
          </p:cNvPr>
          <p:cNvSpPr>
            <a:spLocks noGrp="1"/>
          </p:cNvSpPr>
          <p:nvPr>
            <p:ph type="sldNum" sz="quarter" idx="12"/>
          </p:nvPr>
        </p:nvSpPr>
        <p:spPr/>
        <p:txBody>
          <a:bodyPr/>
          <a:lstStyle/>
          <a:p>
            <a:fld id="{859873C9-BF5D-4A9A-BB31-45BBB7BABAF7}" type="slidenum">
              <a:rPr lang="da-DK" noProof="0" smtClean="0"/>
              <a:t>16</a:t>
            </a:fld>
            <a:endParaRPr lang="da-DK" noProof="0" dirty="0"/>
          </a:p>
        </p:txBody>
      </p:sp>
    </p:spTree>
    <p:extLst>
      <p:ext uri="{BB962C8B-B14F-4D97-AF65-F5344CB8AC3E}">
        <p14:creationId xmlns:p14="http://schemas.microsoft.com/office/powerpoint/2010/main" val="325988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a:xfrm>
            <a:off x="719998" y="894268"/>
            <a:ext cx="10752002" cy="1297870"/>
          </a:xfrm>
        </p:spPr>
        <p:txBody>
          <a:bodyPr/>
          <a:lstStyle/>
          <a:p>
            <a:r>
              <a:rPr lang="da-DK" dirty="0"/>
              <a:t>Gruppedrøftelse 3: </a:t>
            </a:r>
            <a:br>
              <a:rPr lang="da-DK" dirty="0"/>
            </a:br>
            <a:r>
              <a:rPr lang="da-DK" dirty="0"/>
              <a:t>Håndtering og Forebyggelse</a:t>
            </a:r>
          </a:p>
        </p:txBody>
      </p:sp>
      <p:sp>
        <p:nvSpPr>
          <p:cNvPr id="12" name="Pladsholder til indhold 11">
            <a:extLst>
              <a:ext uri="{FF2B5EF4-FFF2-40B4-BE49-F238E27FC236}">
                <a16:creationId xmlns:a16="http://schemas.microsoft.com/office/drawing/2014/main" id="{13392D94-62D6-4E6C-A413-BF4C8F017759}"/>
              </a:ext>
            </a:extLst>
          </p:cNvPr>
          <p:cNvSpPr>
            <a:spLocks noGrp="1"/>
          </p:cNvSpPr>
          <p:nvPr>
            <p:ph idx="1"/>
          </p:nvPr>
        </p:nvSpPr>
        <p:spPr>
          <a:solidFill>
            <a:srgbClr val="C5DAE8"/>
          </a:solidFill>
        </p:spPr>
        <p:txBody>
          <a:bodyPr/>
          <a:lstStyle/>
          <a:p>
            <a:r>
              <a:rPr lang="da-DK" sz="2000" dirty="0"/>
              <a:t>Referenten trækker en hændelse fra spillet og læser den højt</a:t>
            </a:r>
          </a:p>
          <a:p>
            <a:endParaRPr lang="da-DK" sz="2000" dirty="0"/>
          </a:p>
          <a:p>
            <a:r>
              <a:rPr lang="da-DK" sz="2000" dirty="0"/>
              <a:t>Drøft hvilke konkrete handlinger, I vil sætte i værk her og nu, hvis en ansat fra jeres arbejdsplads kom ud for hændelsen:  </a:t>
            </a:r>
          </a:p>
          <a:p>
            <a:pPr marL="537750" lvl="1" indent="-285750">
              <a:buFont typeface="Arial" panose="020B0604020202020204" pitchFamily="34" charset="0"/>
              <a:buChar char="•"/>
            </a:pPr>
            <a:r>
              <a:rPr lang="da-DK" dirty="0"/>
              <a:t>Hvad skal man gøre som medarbejder?  </a:t>
            </a:r>
          </a:p>
          <a:p>
            <a:pPr marL="537750" lvl="1" indent="-285750">
              <a:buFont typeface="Arial" panose="020B0604020202020204" pitchFamily="34" charset="0"/>
              <a:buChar char="•"/>
            </a:pPr>
            <a:r>
              <a:rPr lang="da-DK" dirty="0"/>
              <a:t>Hvad skal man gøre som kollega?</a:t>
            </a:r>
          </a:p>
          <a:p>
            <a:pPr marL="537750" lvl="1" indent="-285750">
              <a:buFont typeface="Arial" panose="020B0604020202020204" pitchFamily="34" charset="0"/>
              <a:buChar char="•"/>
            </a:pPr>
            <a:r>
              <a:rPr lang="da-DK" dirty="0"/>
              <a:t>Hvad skal man gøre som leder?</a:t>
            </a:r>
          </a:p>
          <a:p>
            <a:pPr marL="537750" lvl="1" indent="-285750">
              <a:buFont typeface="Arial" panose="020B0604020202020204" pitchFamily="34" charset="0"/>
              <a:buChar char="•"/>
            </a:pPr>
            <a:r>
              <a:rPr lang="da-DK" dirty="0"/>
              <a:t>Hvad skal man gøre som arbejdsmiljøgruppe? </a:t>
            </a:r>
          </a:p>
          <a:p>
            <a:pPr marL="0" indent="0">
              <a:buNone/>
            </a:pPr>
            <a:endParaRPr lang="da-DK" sz="2000" dirty="0"/>
          </a:p>
          <a:p>
            <a:r>
              <a:rPr lang="da-DK" sz="2000" dirty="0"/>
              <a:t>Drøft hvilke forslag I har til fremadrettet at forebygge den form for krænkende adfærd?</a:t>
            </a:r>
            <a:endParaRPr lang="da-DK" dirty="0"/>
          </a:p>
        </p:txBody>
      </p:sp>
      <p:pic>
        <p:nvPicPr>
          <p:cNvPr id="6" name="Grafik 5">
            <a:extLst>
              <a:ext uri="{FF2B5EF4-FFF2-40B4-BE49-F238E27FC236}">
                <a16:creationId xmlns:a16="http://schemas.microsoft.com/office/drawing/2014/main" id="{5D63EFA2-6E89-4F17-AC5C-B6AE6BBB92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3595" y="-845071"/>
            <a:ext cx="2835238" cy="2835238"/>
          </a:xfrm>
          <a:prstGeom prst="rect">
            <a:avLst/>
          </a:prstGeom>
        </p:spPr>
      </p:pic>
      <p:sp>
        <p:nvSpPr>
          <p:cNvPr id="3" name="Pladsholder til tekst 2">
            <a:extLst>
              <a:ext uri="{FF2B5EF4-FFF2-40B4-BE49-F238E27FC236}">
                <a16:creationId xmlns:a16="http://schemas.microsoft.com/office/drawing/2014/main" id="{C2995E74-93F1-4D2F-93C7-8EB016B45C6D}"/>
              </a:ext>
            </a:extLst>
          </p:cNvPr>
          <p:cNvSpPr>
            <a:spLocks noGrp="1"/>
          </p:cNvSpPr>
          <p:nvPr>
            <p:ph type="ftr" sz="quarter" idx="11"/>
          </p:nvPr>
        </p:nvSpPr>
        <p:spPr/>
        <p:txBody>
          <a:bodyPr/>
          <a:lstStyle/>
          <a:p>
            <a:r>
              <a:rPr lang="da-DK" dirty="0"/>
              <a:t>Sidehoved</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17</a:t>
            </a:fld>
            <a:endParaRPr lang="da-DK" dirty="0"/>
          </a:p>
        </p:txBody>
      </p:sp>
    </p:spTree>
    <p:extLst>
      <p:ext uri="{BB962C8B-B14F-4D97-AF65-F5344CB8AC3E}">
        <p14:creationId xmlns:p14="http://schemas.microsoft.com/office/powerpoint/2010/main" val="201871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E6455-8554-45E9-B178-1B4D0AD0790E}"/>
              </a:ext>
            </a:extLst>
          </p:cNvPr>
          <p:cNvSpPr>
            <a:spLocks noGrp="1"/>
          </p:cNvSpPr>
          <p:nvPr>
            <p:ph type="title"/>
          </p:nvPr>
        </p:nvSpPr>
        <p:spPr/>
        <p:txBody>
          <a:bodyPr/>
          <a:lstStyle/>
          <a:p>
            <a:r>
              <a:rPr lang="da-DK" dirty="0"/>
              <a:t>Videre proces i arbejdsgruppen </a:t>
            </a:r>
          </a:p>
        </p:txBody>
      </p:sp>
      <p:pic>
        <p:nvPicPr>
          <p:cNvPr id="3" name="Billede 2" descr="Illustration som viser Fra KK politik til lokale retningslinjer.&#10;- 4. Lav lokale retningslinjer&#10;- 5. Del og br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32" y="-175099"/>
            <a:ext cx="10866968" cy="5738137"/>
          </a:xfrm>
          <a:prstGeom prst="rect">
            <a:avLst/>
          </a:prstGeom>
        </p:spPr>
      </p:pic>
      <p:sp>
        <p:nvSpPr>
          <p:cNvPr id="4" name="Pladsholder til sidefod 3">
            <a:extLst>
              <a:ext uri="{FF2B5EF4-FFF2-40B4-BE49-F238E27FC236}">
                <a16:creationId xmlns:a16="http://schemas.microsoft.com/office/drawing/2014/main" id="{7377FA4B-0508-4E91-8BB5-8CBE13E4B7B3}"/>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C50FDCF5-4982-4036-A442-57DD67FF61DC}"/>
              </a:ext>
            </a:extLst>
          </p:cNvPr>
          <p:cNvSpPr>
            <a:spLocks noGrp="1"/>
          </p:cNvSpPr>
          <p:nvPr>
            <p:ph type="sldNum" sz="quarter" idx="12"/>
          </p:nvPr>
        </p:nvSpPr>
        <p:spPr/>
        <p:txBody>
          <a:bodyPr/>
          <a:lstStyle/>
          <a:p>
            <a:fld id="{859873C9-BF5D-4A9A-BB31-45BBB7BABAF7}" type="slidenum">
              <a:rPr lang="da-DK" noProof="0" smtClean="0"/>
              <a:t>18</a:t>
            </a:fld>
            <a:endParaRPr lang="da-DK" noProof="0" dirty="0"/>
          </a:p>
        </p:txBody>
      </p:sp>
    </p:spTree>
    <p:extLst>
      <p:ext uri="{BB962C8B-B14F-4D97-AF65-F5344CB8AC3E}">
        <p14:creationId xmlns:p14="http://schemas.microsoft.com/office/powerpoint/2010/main" val="318760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CB59B-2663-4B89-8103-501B386CD1DC}"/>
              </a:ext>
            </a:extLst>
          </p:cNvPr>
          <p:cNvSpPr>
            <a:spLocks noGrp="1"/>
          </p:cNvSpPr>
          <p:nvPr>
            <p:ph type="title"/>
          </p:nvPr>
        </p:nvSpPr>
        <p:spPr>
          <a:xfrm>
            <a:off x="719998" y="1238563"/>
            <a:ext cx="10752002" cy="893928"/>
          </a:xfrm>
        </p:spPr>
        <p:txBody>
          <a:bodyPr/>
          <a:lstStyle/>
          <a:p>
            <a:pPr>
              <a:lnSpc>
                <a:spcPct val="100000"/>
              </a:lnSpc>
              <a:spcBef>
                <a:spcPts val="1800"/>
              </a:spcBef>
            </a:pPr>
            <a:r>
              <a:rPr lang="da-DK" sz="3600" dirty="0">
                <a:latin typeface="+mj-lt"/>
                <a:ea typeface="Calibri" panose="020F0502020204030204" pitchFamily="34" charset="0"/>
                <a:cs typeface="Times New Roman" panose="02020603050405020304" pitchFamily="18" charset="0"/>
              </a:rPr>
              <a:t>Hvordan får vi ”delt” vores lokale retningslinje, så alle kender til den?</a:t>
            </a:r>
            <a:endParaRPr lang="da-DK" sz="3600" dirty="0"/>
          </a:p>
        </p:txBody>
      </p:sp>
      <p:sp>
        <p:nvSpPr>
          <p:cNvPr id="3" name="Pladsholder til indhold 2">
            <a:extLst>
              <a:ext uri="{FF2B5EF4-FFF2-40B4-BE49-F238E27FC236}">
                <a16:creationId xmlns:a16="http://schemas.microsoft.com/office/drawing/2014/main" id="{4261978A-BF65-4710-A063-7138850A993A}"/>
              </a:ext>
            </a:extLst>
          </p:cNvPr>
          <p:cNvSpPr>
            <a:spLocks noGrp="1"/>
          </p:cNvSpPr>
          <p:nvPr>
            <p:ph type="body" sz="quarter" idx="13"/>
          </p:nvPr>
        </p:nvSpPr>
        <p:spPr>
          <a:xfrm>
            <a:off x="719998" y="2953151"/>
            <a:ext cx="11070383" cy="3341472"/>
          </a:xfrm>
          <a:solidFill>
            <a:srgbClr val="C5DAE8"/>
          </a:solidFill>
        </p:spPr>
        <p:txBody>
          <a:bodyPr>
            <a:normAutofit/>
          </a:bodyPr>
          <a:lstStyle/>
          <a:p>
            <a:r>
              <a:rPr lang="da-DK" dirty="0">
                <a:ea typeface="Calibri" panose="020F0502020204030204" pitchFamily="34" charset="0"/>
                <a:cs typeface="Times New Roman" panose="02020603050405020304" pitchFamily="18" charset="0"/>
              </a:rPr>
              <a:t>Drøft 2 &amp; 2 ved bordene og skriv forslag på post it – lad dem ligge på bordene</a:t>
            </a:r>
          </a:p>
          <a:p>
            <a:r>
              <a:rPr lang="da-DK" dirty="0">
                <a:ea typeface="Calibri" panose="020F0502020204030204" pitchFamily="34" charset="0"/>
                <a:cs typeface="Times New Roman" panose="02020603050405020304" pitchFamily="18" charset="0"/>
              </a:rPr>
              <a:t>Arbejdsgruppen samler dem ind efter workshoppen</a:t>
            </a:r>
          </a:p>
          <a:p>
            <a:pPr marL="0" indent="0">
              <a:buNone/>
            </a:pPr>
            <a:endParaRPr lang="da-DK" dirty="0">
              <a:ea typeface="Calibri" panose="020F0502020204030204" pitchFamily="34" charset="0"/>
              <a:cs typeface="Times New Roman" panose="02020603050405020304" pitchFamily="18" charset="0"/>
            </a:endParaRPr>
          </a:p>
          <a:p>
            <a:pPr marL="0" indent="0">
              <a:buNone/>
            </a:pPr>
            <a:r>
              <a:rPr lang="da-DK" dirty="0">
                <a:ea typeface="Calibri" panose="020F0502020204030204" pitchFamily="34" charset="0"/>
                <a:cs typeface="Times New Roman" panose="02020603050405020304" pitchFamily="18" charset="0"/>
              </a:rPr>
              <a:t>Tak for jeres input og tak i dag!</a:t>
            </a:r>
          </a:p>
        </p:txBody>
      </p:sp>
      <p:sp>
        <p:nvSpPr>
          <p:cNvPr id="4" name="Pladsholder til sidefod 3">
            <a:extLst>
              <a:ext uri="{FF2B5EF4-FFF2-40B4-BE49-F238E27FC236}">
                <a16:creationId xmlns:a16="http://schemas.microsoft.com/office/drawing/2014/main" id="{55FD1E9E-F67B-48D9-9A23-3805056C4B42}"/>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37F6CFE8-4FEF-4D6F-82C6-98CCCAB9C8EA}"/>
              </a:ext>
            </a:extLst>
          </p:cNvPr>
          <p:cNvSpPr>
            <a:spLocks noGrp="1"/>
          </p:cNvSpPr>
          <p:nvPr>
            <p:ph type="sldNum" sz="quarter" idx="12"/>
          </p:nvPr>
        </p:nvSpPr>
        <p:spPr/>
        <p:txBody>
          <a:bodyPr/>
          <a:lstStyle/>
          <a:p>
            <a:fld id="{859873C9-BF5D-4A9A-BB31-45BBB7BABAF7}" type="slidenum">
              <a:rPr lang="da-DK" noProof="0" smtClean="0"/>
              <a:t>19</a:t>
            </a:fld>
            <a:endParaRPr lang="da-DK" noProof="0" dirty="0"/>
          </a:p>
        </p:txBody>
      </p:sp>
    </p:spTree>
    <p:extLst>
      <p:ext uri="{BB962C8B-B14F-4D97-AF65-F5344CB8AC3E}">
        <p14:creationId xmlns:p14="http://schemas.microsoft.com/office/powerpoint/2010/main" val="408814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0B3C4-EDDC-4492-AF06-18F8CFA4E85D}"/>
              </a:ext>
            </a:extLst>
          </p:cNvPr>
          <p:cNvSpPr>
            <a:spLocks noGrp="1"/>
          </p:cNvSpPr>
          <p:nvPr>
            <p:ph type="title"/>
          </p:nvPr>
        </p:nvSpPr>
        <p:spPr>
          <a:xfrm>
            <a:off x="719997" y="623620"/>
            <a:ext cx="10752002" cy="893928"/>
          </a:xfrm>
        </p:spPr>
        <p:txBody>
          <a:bodyPr/>
          <a:lstStyle/>
          <a:p>
            <a:r>
              <a:rPr lang="da-DK" dirty="0">
                <a:solidFill>
                  <a:schemeClr val="tx1"/>
                </a:solidFill>
              </a:rPr>
              <a:t>Tovholder forberedelse til workshop ”Dialog med alle” </a:t>
            </a:r>
          </a:p>
        </p:txBody>
      </p:sp>
      <p:sp>
        <p:nvSpPr>
          <p:cNvPr id="5" name="Pladsholder til tekst 4">
            <a:extLst>
              <a:ext uri="{FF2B5EF4-FFF2-40B4-BE49-F238E27FC236}">
                <a16:creationId xmlns:a16="http://schemas.microsoft.com/office/drawing/2014/main" id="{C508C583-C64A-42CF-A60F-58262E44DF6E}"/>
              </a:ext>
            </a:extLst>
          </p:cNvPr>
          <p:cNvSpPr>
            <a:spLocks noGrp="1"/>
          </p:cNvSpPr>
          <p:nvPr>
            <p:ph type="body" sz="quarter" idx="13"/>
          </p:nvPr>
        </p:nvSpPr>
        <p:spPr>
          <a:xfrm>
            <a:off x="719998" y="1592794"/>
            <a:ext cx="10752001" cy="5265206"/>
          </a:xfrm>
        </p:spPr>
        <p:txBody>
          <a:bodyPr/>
          <a:lstStyle/>
          <a:p>
            <a:r>
              <a:rPr lang="da-DK" sz="1400" dirty="0">
                <a:solidFill>
                  <a:schemeClr val="tx1"/>
                </a:solidFill>
              </a:rPr>
              <a:t>Book et lokale og sørg for god bordopstilling til at arbejde i grupper. Overvej om der skal laves gruppeinddeling på forhånd og medbring evt. ”bordkort” med gruppeopdelingen. </a:t>
            </a:r>
          </a:p>
          <a:p>
            <a:r>
              <a:rPr lang="da-DK" sz="1400" dirty="0">
                <a:solidFill>
                  <a:schemeClr val="tx1"/>
                </a:solidFill>
              </a:rPr>
              <a:t>Print </a:t>
            </a:r>
          </a:p>
          <a:p>
            <a:pPr lvl="1"/>
            <a:r>
              <a:rPr lang="da-DK" sz="1400" dirty="0" err="1">
                <a:solidFill>
                  <a:schemeClr val="tx1"/>
                </a:solidFill>
              </a:rPr>
              <a:t>Powerpoint</a:t>
            </a:r>
            <a:r>
              <a:rPr lang="da-DK" sz="1400" dirty="0">
                <a:solidFill>
                  <a:schemeClr val="tx1"/>
                </a:solidFill>
              </a:rPr>
              <a:t> oplæg ud med notevisning – der er lavet </a:t>
            </a:r>
            <a:r>
              <a:rPr lang="da-DK" sz="1400" dirty="0" err="1">
                <a:solidFill>
                  <a:schemeClr val="tx1"/>
                </a:solidFill>
              </a:rPr>
              <a:t>talenoter</a:t>
            </a:r>
            <a:r>
              <a:rPr lang="da-DK" sz="1400" dirty="0">
                <a:solidFill>
                  <a:schemeClr val="tx1"/>
                </a:solidFill>
              </a:rPr>
              <a:t> under hver slide </a:t>
            </a:r>
          </a:p>
          <a:p>
            <a:pPr lvl="1"/>
            <a:r>
              <a:rPr lang="da-DK" sz="1400" dirty="0">
                <a:solidFill>
                  <a:schemeClr val="tx1"/>
                </a:solidFill>
              </a:rPr>
              <a:t>Opsamlingsnotater til de forskellige gruppedrøftelser</a:t>
            </a:r>
          </a:p>
          <a:p>
            <a:pPr lvl="1"/>
            <a:r>
              <a:rPr lang="da-DK" sz="1400" dirty="0" err="1">
                <a:solidFill>
                  <a:schemeClr val="tx1"/>
                </a:solidFill>
              </a:rPr>
              <a:t>Powerpoint</a:t>
            </a:r>
            <a:r>
              <a:rPr lang="da-DK" sz="1400" dirty="0">
                <a:solidFill>
                  <a:schemeClr val="tx1"/>
                </a:solidFill>
              </a:rPr>
              <a:t> oplæg til medarbejderne og kuglepenne/blyanter </a:t>
            </a:r>
          </a:p>
          <a:p>
            <a:r>
              <a:rPr lang="da-DK" sz="1400" dirty="0">
                <a:solidFill>
                  <a:schemeClr val="tx1"/>
                </a:solidFill>
              </a:rPr>
              <a:t>Medbring </a:t>
            </a:r>
          </a:p>
          <a:p>
            <a:pPr lvl="1"/>
            <a:r>
              <a:rPr lang="da-DK" sz="1400" dirty="0">
                <a:solidFill>
                  <a:schemeClr val="tx1"/>
                </a:solidFill>
              </a:rPr>
              <a:t>KK politikken </a:t>
            </a:r>
          </a:p>
          <a:p>
            <a:pPr lvl="1"/>
            <a:r>
              <a:rPr lang="da-DK" sz="1400" dirty="0">
                <a:solidFill>
                  <a:schemeClr val="tx1"/>
                </a:solidFill>
              </a:rPr>
              <a:t>Kopier af ”Opsamlingsnotater fra workshop ”Dialog med alle”” til Arbejdsgruppen og referenterne til gruppedrøftelser</a:t>
            </a:r>
          </a:p>
          <a:p>
            <a:pPr lvl="1"/>
            <a:r>
              <a:rPr lang="da-DK" sz="1400" dirty="0">
                <a:solidFill>
                  <a:schemeClr val="tx1"/>
                </a:solidFill>
              </a:rPr>
              <a:t>Post it til forslag til ”Del og brug den lokale retningslinje i praksis” </a:t>
            </a:r>
          </a:p>
          <a:p>
            <a:pPr marL="0" indent="0">
              <a:buNone/>
            </a:pPr>
            <a:r>
              <a:rPr lang="da-DK" sz="1400" u="sng" dirty="0">
                <a:solidFill>
                  <a:schemeClr val="tx1"/>
                </a:solidFill>
              </a:rPr>
              <a:t>Forberedelse til dialogspillet - Isbjerget: </a:t>
            </a:r>
          </a:p>
          <a:p>
            <a:pPr marR="0" lvl="0" algn="l" defTabSz="914400" rtl="0" eaLnBrk="1" fontAlgn="auto" latinLnBrk="0" hangingPunct="1">
              <a:lnSpc>
                <a:spcPct val="100000"/>
              </a:lnSpc>
              <a:spcBef>
                <a:spcPts val="0"/>
              </a:spcBef>
              <a:spcAft>
                <a:spcPts val="0"/>
              </a:spcAft>
              <a:buClrTx/>
              <a:buSzTx/>
              <a:tabLst/>
              <a:defRPr/>
            </a:pPr>
            <a:r>
              <a:rPr kumimoji="0" lang="da-DK" sz="14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rPr>
              <a:t>Svarene fra MED møde øvelsen ”Hvor trykker skoen hos os?” kan bruges til at udarbejde eksempler med krænkende adfærd fra jeres dagligdag og praksis til brug i spillet. Skriv dem ind  på spillekortene på forhånd</a:t>
            </a:r>
            <a:r>
              <a:rPr kumimoji="0" lang="da-DK" sz="1400" b="0" i="0" u="none" strike="noStrike" kern="1200" cap="none" spc="0" normalizeH="0" baseline="0" noProof="0" dirty="0">
                <a:ln>
                  <a:noFill/>
                </a:ln>
                <a:solidFill>
                  <a:schemeClr val="tx1"/>
                </a:solidFill>
                <a:effectLst/>
                <a:uLnTx/>
                <a:uFillTx/>
                <a:ea typeface="Arial Narrow" panose="020B0606020202030204" pitchFamily="34" charset="0"/>
                <a:cs typeface="Arial Narrow" panose="020B0606020202030204" pitchFamily="34" charset="0"/>
              </a:rPr>
              <a:t>(se cases arket for inspiration). I kan bruge disse til at supplere de cases, som er fortrykte</a:t>
            </a:r>
            <a:r>
              <a:rPr kumimoji="0" lang="da-DK" sz="1400" b="0" i="0" u="none" strike="noStrike" kern="1200" cap="none" spc="0" normalizeH="0" baseline="0" noProof="0" dirty="0">
                <a:ln>
                  <a:noFill/>
                </a:ln>
                <a:solidFill>
                  <a:schemeClr val="tx1"/>
                </a:solidFill>
                <a:effectLst/>
                <a:uLnTx/>
                <a:uFillTx/>
                <a:ea typeface="Arial Narrow" panose="020B0606020202030204" pitchFamily="34" charset="0"/>
                <a:cs typeface="Times New Roman" panose="02020603050405020304" pitchFamily="18" charset="0"/>
              </a:rPr>
              <a:t> og her udvælger I de der mest relevante for jeres arbejdsplads og </a:t>
            </a:r>
            <a:r>
              <a:rPr lang="da-DK" sz="1400" dirty="0">
                <a:solidFill>
                  <a:schemeClr val="tx1"/>
                </a:solidFill>
                <a:ea typeface="Arial Narrow" panose="020B0606020202030204" pitchFamily="34" charset="0"/>
                <a:cs typeface="Times New Roman" panose="02020603050405020304" pitchFamily="18" charset="0"/>
              </a:rPr>
              <a:t>dagligdag. Husk at casene skal være ikke personhenførbare. </a:t>
            </a:r>
            <a:endParaRPr kumimoji="0" lang="da-DK" sz="1400" b="0" i="0" u="none" strike="noStrike" kern="1200" cap="none" spc="0" normalizeH="0" baseline="0" noProof="0" dirty="0">
              <a:ln>
                <a:noFill/>
              </a:ln>
              <a:solidFill>
                <a:schemeClr val="tx1"/>
              </a:solidFill>
              <a:effectLst/>
              <a:uLnTx/>
              <a:uFillTx/>
              <a:ea typeface="+mn-ea"/>
              <a:cs typeface="+mn-cs"/>
            </a:endParaRPr>
          </a:p>
          <a:p>
            <a:r>
              <a:rPr lang="da-DK" sz="1400" dirty="0">
                <a:solidFill>
                  <a:schemeClr val="tx1"/>
                </a:solidFill>
                <a:cs typeface="Times New Roman" panose="02020603050405020304" pitchFamily="18" charset="0"/>
              </a:rPr>
              <a:t>Sørg for at printe spilleplader, registreringsskemaer, spillekort og instruktion  ud til medarbejderne – klip spillekort ud på forhånd</a:t>
            </a:r>
            <a:endParaRPr lang="da-DK" sz="1400" dirty="0"/>
          </a:p>
        </p:txBody>
      </p:sp>
      <p:sp>
        <p:nvSpPr>
          <p:cNvPr id="3" name="Pladsholder til sidefod 2">
            <a:extLst>
              <a:ext uri="{FF2B5EF4-FFF2-40B4-BE49-F238E27FC236}">
                <a16:creationId xmlns:a16="http://schemas.microsoft.com/office/drawing/2014/main" id="{8C4B0420-7CFA-493B-8D04-BF0298E0DE2E}"/>
              </a:ext>
            </a:extLst>
          </p:cNvPr>
          <p:cNvSpPr>
            <a:spLocks noGrp="1"/>
          </p:cNvSpPr>
          <p:nvPr>
            <p:ph type="ftr" sz="quarter" idx="11"/>
          </p:nvPr>
        </p:nvSpPr>
        <p:spPr/>
        <p:txBody>
          <a:bodyPr/>
          <a:lstStyle/>
          <a:p>
            <a:r>
              <a:rPr lang="da-DK" dirty="0"/>
              <a:t>Sidehoved</a:t>
            </a:r>
          </a:p>
        </p:txBody>
      </p:sp>
      <p:sp>
        <p:nvSpPr>
          <p:cNvPr id="4" name="Pladsholder til slidenummer 3">
            <a:extLst>
              <a:ext uri="{FF2B5EF4-FFF2-40B4-BE49-F238E27FC236}">
                <a16:creationId xmlns:a16="http://schemas.microsoft.com/office/drawing/2014/main" id="{6C1273E6-3D3A-4688-AC6C-A13AE5D2E857}"/>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39918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AF475-0DFF-4000-8A76-D313F5EC14B5}"/>
              </a:ext>
            </a:extLst>
          </p:cNvPr>
          <p:cNvSpPr>
            <a:spLocks noGrp="1"/>
          </p:cNvSpPr>
          <p:nvPr>
            <p:ph type="title"/>
          </p:nvPr>
        </p:nvSpPr>
        <p:spPr/>
        <p:txBody>
          <a:bodyPr/>
          <a:lstStyle/>
          <a:p>
            <a:r>
              <a:rPr lang="da-DK" dirty="0">
                <a:solidFill>
                  <a:schemeClr val="tx1"/>
                </a:solidFill>
              </a:rPr>
              <a:t>Tovholder tidsplan til workshop</a:t>
            </a:r>
          </a:p>
        </p:txBody>
      </p:sp>
      <p:graphicFrame>
        <p:nvGraphicFramePr>
          <p:cNvPr id="7" name="Pladsholder for bord 6" descr="Tabel">
            <a:extLst>
              <a:ext uri="{FF2B5EF4-FFF2-40B4-BE49-F238E27FC236}">
                <a16:creationId xmlns:a16="http://schemas.microsoft.com/office/drawing/2014/main" id="{8CA2F4A2-3842-1C1B-B34D-6BCAA14EA0C6}"/>
              </a:ext>
            </a:extLst>
          </p:cNvPr>
          <p:cNvGraphicFramePr>
            <a:graphicFrameLocks noGrp="1"/>
          </p:cNvGraphicFramePr>
          <p:nvPr>
            <p:ph type="tbl" sz="quarter" idx="13"/>
            <p:extLst>
              <p:ext uri="{D42A27DB-BD31-4B8C-83A1-F6EECF244321}">
                <p14:modId xmlns:p14="http://schemas.microsoft.com/office/powerpoint/2010/main" val="2287653044"/>
              </p:ext>
            </p:extLst>
          </p:nvPr>
        </p:nvGraphicFramePr>
        <p:xfrm>
          <a:off x="667970" y="2109787"/>
          <a:ext cx="10750548" cy="3570042"/>
        </p:xfrm>
        <a:graphic>
          <a:graphicData uri="http://schemas.openxmlformats.org/drawingml/2006/table">
            <a:tbl>
              <a:tblPr firstRow="1" bandRow="1">
                <a:tableStyleId>{2D5ABB26-0587-4C30-8999-92F81FD0307C}</a:tableStyleId>
              </a:tblPr>
              <a:tblGrid>
                <a:gridCol w="4554661">
                  <a:extLst>
                    <a:ext uri="{9D8B030D-6E8A-4147-A177-3AD203B41FA5}">
                      <a16:colId xmlns:a16="http://schemas.microsoft.com/office/drawing/2014/main" val="867833579"/>
                    </a:ext>
                  </a:extLst>
                </a:gridCol>
                <a:gridCol w="3622431">
                  <a:extLst>
                    <a:ext uri="{9D8B030D-6E8A-4147-A177-3AD203B41FA5}">
                      <a16:colId xmlns:a16="http://schemas.microsoft.com/office/drawing/2014/main" val="2701206159"/>
                    </a:ext>
                  </a:extLst>
                </a:gridCol>
                <a:gridCol w="2573456">
                  <a:extLst>
                    <a:ext uri="{9D8B030D-6E8A-4147-A177-3AD203B41FA5}">
                      <a16:colId xmlns:a16="http://schemas.microsoft.com/office/drawing/2014/main" val="3704535920"/>
                    </a:ext>
                  </a:extLst>
                </a:gridCol>
              </a:tblGrid>
              <a:tr h="510006">
                <a:tc>
                  <a:txBody>
                    <a:bodyPr/>
                    <a:lstStyle/>
                    <a:p>
                      <a:r>
                        <a:rPr lang="da-DK" sz="1800" dirty="0">
                          <a:solidFill>
                            <a:srgbClr val="000C2E"/>
                          </a:solidFill>
                        </a:rPr>
                        <a:t>Indflyvning </a:t>
                      </a:r>
                      <a:endParaRPr lang="en-IN" dirty="0">
                        <a:solidFill>
                          <a:srgbClr val="000C2E"/>
                        </a:solidFill>
                      </a:endParaRPr>
                    </a:p>
                  </a:txBody>
                  <a:tcPr/>
                </a:tc>
                <a:tc>
                  <a:txBody>
                    <a:bodyPr/>
                    <a:lstStyle/>
                    <a:p>
                      <a:r>
                        <a:rPr lang="da-DK" sz="1800" dirty="0">
                          <a:solidFill>
                            <a:srgbClr val="000C2E"/>
                          </a:solidFill>
                        </a:rPr>
                        <a:t>Slide 3-8</a:t>
                      </a:r>
                      <a:endParaRPr lang="en-IN" dirty="0">
                        <a:solidFill>
                          <a:srgbClr val="000C2E"/>
                        </a:solidFill>
                      </a:endParaRPr>
                    </a:p>
                  </a:txBody>
                  <a:tcPr/>
                </a:tc>
                <a:tc>
                  <a:txBody>
                    <a:bodyPr/>
                    <a:lstStyle/>
                    <a:p>
                      <a:r>
                        <a:rPr lang="da-DK" sz="1800" dirty="0">
                          <a:solidFill>
                            <a:srgbClr val="000C2E"/>
                          </a:solidFill>
                        </a:rPr>
                        <a:t>15 min</a:t>
                      </a:r>
                      <a:endParaRPr lang="en-IN" dirty="0">
                        <a:solidFill>
                          <a:srgbClr val="000C2E"/>
                        </a:solidFill>
                      </a:endParaRPr>
                    </a:p>
                  </a:txBody>
                  <a:tcPr/>
                </a:tc>
                <a:extLst>
                  <a:ext uri="{0D108BD9-81ED-4DB2-BD59-A6C34878D82A}">
                    <a16:rowId xmlns:a16="http://schemas.microsoft.com/office/drawing/2014/main" val="3632219356"/>
                  </a:ext>
                </a:extLst>
              </a:tr>
              <a:tr h="510006">
                <a:tc>
                  <a:txBody>
                    <a:bodyPr/>
                    <a:lstStyle/>
                    <a:p>
                      <a:r>
                        <a:rPr lang="da-DK" sz="1800" dirty="0">
                          <a:solidFill>
                            <a:srgbClr val="000C2E"/>
                          </a:solidFill>
                        </a:rPr>
                        <a:t>Hvor trykker skoen hos os?</a:t>
                      </a:r>
                      <a:endParaRPr lang="en-IN" dirty="0">
                        <a:solidFill>
                          <a:srgbClr val="000C2E"/>
                        </a:solidFill>
                      </a:endParaRPr>
                    </a:p>
                  </a:txBody>
                  <a:tcPr/>
                </a:tc>
                <a:tc>
                  <a:txBody>
                    <a:bodyPr/>
                    <a:lstStyle/>
                    <a:p>
                      <a:r>
                        <a:rPr lang="da-DK" sz="1800" dirty="0">
                          <a:solidFill>
                            <a:srgbClr val="000C2E"/>
                          </a:solidFill>
                        </a:rPr>
                        <a:t>Slide 9-10</a:t>
                      </a:r>
                      <a:endParaRPr lang="en-IN" dirty="0">
                        <a:solidFill>
                          <a:srgbClr val="000C2E"/>
                        </a:solidFill>
                      </a:endParaRPr>
                    </a:p>
                  </a:txBody>
                  <a:tcPr/>
                </a:tc>
                <a:tc>
                  <a:txBody>
                    <a:bodyPr/>
                    <a:lstStyle/>
                    <a:p>
                      <a:r>
                        <a:rPr lang="da-DK" sz="1800" dirty="0">
                          <a:solidFill>
                            <a:srgbClr val="000C2E"/>
                          </a:solidFill>
                        </a:rPr>
                        <a:t>20 min</a:t>
                      </a:r>
                      <a:endParaRPr lang="en-IN" dirty="0">
                        <a:solidFill>
                          <a:srgbClr val="000C2E"/>
                        </a:solidFill>
                      </a:endParaRPr>
                    </a:p>
                  </a:txBody>
                  <a:tcPr/>
                </a:tc>
                <a:extLst>
                  <a:ext uri="{0D108BD9-81ED-4DB2-BD59-A6C34878D82A}">
                    <a16:rowId xmlns:a16="http://schemas.microsoft.com/office/drawing/2014/main" val="640124100"/>
                  </a:ext>
                </a:extLst>
              </a:tr>
              <a:tr h="510006">
                <a:tc>
                  <a:txBody>
                    <a:bodyPr/>
                    <a:lstStyle/>
                    <a:p>
                      <a:r>
                        <a:rPr lang="da-DK" sz="1800" dirty="0">
                          <a:solidFill>
                            <a:srgbClr val="000C2E"/>
                          </a:solidFill>
                        </a:rPr>
                        <a:t>Dialogspillet</a:t>
                      </a:r>
                      <a:endParaRPr lang="en-IN" dirty="0">
                        <a:solidFill>
                          <a:srgbClr val="000C2E"/>
                        </a:solidFill>
                      </a:endParaRPr>
                    </a:p>
                  </a:txBody>
                  <a:tcPr/>
                </a:tc>
                <a:tc>
                  <a:txBody>
                    <a:bodyPr/>
                    <a:lstStyle/>
                    <a:p>
                      <a:r>
                        <a:rPr lang="da-DK" sz="1800" dirty="0">
                          <a:solidFill>
                            <a:srgbClr val="000C2E"/>
                          </a:solidFill>
                        </a:rPr>
                        <a:t>Slide 11-14</a:t>
                      </a:r>
                      <a:endParaRPr lang="en-IN" dirty="0">
                        <a:solidFill>
                          <a:srgbClr val="000C2E"/>
                        </a:solidFill>
                      </a:endParaRPr>
                    </a:p>
                  </a:txBody>
                  <a:tcPr/>
                </a:tc>
                <a:tc>
                  <a:txBody>
                    <a:bodyPr/>
                    <a:lstStyle/>
                    <a:p>
                      <a:r>
                        <a:rPr lang="da-DK" sz="1800" dirty="0">
                          <a:solidFill>
                            <a:srgbClr val="000C2E"/>
                          </a:solidFill>
                        </a:rPr>
                        <a:t>55 min</a:t>
                      </a:r>
                      <a:endParaRPr lang="en-IN" dirty="0">
                        <a:solidFill>
                          <a:srgbClr val="000C2E"/>
                        </a:solidFill>
                      </a:endParaRPr>
                    </a:p>
                  </a:txBody>
                  <a:tcPr/>
                </a:tc>
                <a:extLst>
                  <a:ext uri="{0D108BD9-81ED-4DB2-BD59-A6C34878D82A}">
                    <a16:rowId xmlns:a16="http://schemas.microsoft.com/office/drawing/2014/main" val="4052645320"/>
                  </a:ext>
                </a:extLst>
              </a:tr>
              <a:tr h="510006">
                <a:tc>
                  <a:txBody>
                    <a:bodyPr/>
                    <a:lstStyle/>
                    <a:p>
                      <a:r>
                        <a:rPr lang="da-DK" sz="1800" dirty="0">
                          <a:solidFill>
                            <a:srgbClr val="000C2E"/>
                          </a:solidFill>
                        </a:rPr>
                        <a:t>Pause</a:t>
                      </a:r>
                      <a:endParaRPr lang="en-IN" dirty="0">
                        <a:solidFill>
                          <a:srgbClr val="000C2E"/>
                        </a:solidFill>
                      </a:endParaRPr>
                    </a:p>
                  </a:txBody>
                  <a:tcPr/>
                </a:tc>
                <a:tc>
                  <a:txBody>
                    <a:bodyPr/>
                    <a:lstStyle/>
                    <a:p>
                      <a:endParaRPr lang="en-IN" dirty="0">
                        <a:solidFill>
                          <a:srgbClr val="000C2E"/>
                        </a:solidFill>
                      </a:endParaRPr>
                    </a:p>
                  </a:txBody>
                  <a:tcPr/>
                </a:tc>
                <a:tc>
                  <a:txBody>
                    <a:bodyPr/>
                    <a:lstStyle/>
                    <a:p>
                      <a:r>
                        <a:rPr lang="da-DK" sz="1800" dirty="0">
                          <a:solidFill>
                            <a:srgbClr val="000C2E"/>
                          </a:solidFill>
                        </a:rPr>
                        <a:t>10 min</a:t>
                      </a:r>
                      <a:endParaRPr lang="en-IN" dirty="0">
                        <a:solidFill>
                          <a:srgbClr val="000C2E"/>
                        </a:solidFill>
                      </a:endParaRPr>
                    </a:p>
                  </a:txBody>
                  <a:tcPr/>
                </a:tc>
                <a:extLst>
                  <a:ext uri="{0D108BD9-81ED-4DB2-BD59-A6C34878D82A}">
                    <a16:rowId xmlns:a16="http://schemas.microsoft.com/office/drawing/2014/main" val="2502968147"/>
                  </a:ext>
                </a:extLst>
              </a:tr>
              <a:tr h="510006">
                <a:tc>
                  <a:txBody>
                    <a:bodyPr/>
                    <a:lstStyle/>
                    <a:p>
                      <a:r>
                        <a:rPr lang="da-DK" sz="1800" dirty="0">
                          <a:solidFill>
                            <a:srgbClr val="000C2E"/>
                          </a:solidFill>
                        </a:rPr>
                        <a:t>Håndtering og forebyggelse</a:t>
                      </a:r>
                      <a:endParaRPr lang="en-IN" dirty="0">
                        <a:solidFill>
                          <a:srgbClr val="000C2E"/>
                        </a:solidFill>
                      </a:endParaRPr>
                    </a:p>
                  </a:txBody>
                  <a:tcPr/>
                </a:tc>
                <a:tc>
                  <a:txBody>
                    <a:bodyPr/>
                    <a:lstStyle/>
                    <a:p>
                      <a:r>
                        <a:rPr lang="da-DK" sz="1800" dirty="0">
                          <a:solidFill>
                            <a:srgbClr val="000C2E"/>
                          </a:solidFill>
                        </a:rPr>
                        <a:t>Slide 15-16</a:t>
                      </a:r>
                      <a:endParaRPr lang="en-IN" dirty="0">
                        <a:solidFill>
                          <a:srgbClr val="000C2E"/>
                        </a:solidFill>
                      </a:endParaRPr>
                    </a:p>
                  </a:txBody>
                  <a:tcPr/>
                </a:tc>
                <a:tc>
                  <a:txBody>
                    <a:bodyPr/>
                    <a:lstStyle/>
                    <a:p>
                      <a:r>
                        <a:rPr lang="da-DK" sz="1800" dirty="0">
                          <a:solidFill>
                            <a:srgbClr val="000C2E"/>
                          </a:solidFill>
                        </a:rPr>
                        <a:t>40 min</a:t>
                      </a:r>
                      <a:endParaRPr lang="en-IN" dirty="0">
                        <a:solidFill>
                          <a:srgbClr val="000C2E"/>
                        </a:solidFill>
                      </a:endParaRPr>
                    </a:p>
                  </a:txBody>
                  <a:tcPr/>
                </a:tc>
                <a:extLst>
                  <a:ext uri="{0D108BD9-81ED-4DB2-BD59-A6C34878D82A}">
                    <a16:rowId xmlns:a16="http://schemas.microsoft.com/office/drawing/2014/main" val="3756314111"/>
                  </a:ext>
                </a:extLst>
              </a:tr>
              <a:tr h="510006">
                <a:tc>
                  <a:txBody>
                    <a:bodyPr/>
                    <a:lstStyle/>
                    <a:p>
                      <a:r>
                        <a:rPr lang="da-DK" sz="1800" dirty="0">
                          <a:solidFill>
                            <a:srgbClr val="000C2E"/>
                          </a:solidFill>
                        </a:rPr>
                        <a:t>Afslutning</a:t>
                      </a:r>
                      <a:endParaRPr lang="en-IN" dirty="0">
                        <a:solidFill>
                          <a:srgbClr val="000C2E"/>
                        </a:solidFill>
                      </a:endParaRPr>
                    </a:p>
                  </a:txBody>
                  <a:tcPr/>
                </a:tc>
                <a:tc>
                  <a:txBody>
                    <a:bodyPr/>
                    <a:lstStyle/>
                    <a:p>
                      <a:r>
                        <a:rPr lang="da-DK" sz="1800" dirty="0">
                          <a:solidFill>
                            <a:srgbClr val="000C2E"/>
                          </a:solidFill>
                        </a:rPr>
                        <a:t>Slide 17-18</a:t>
                      </a:r>
                      <a:endParaRPr lang="en-IN" dirty="0">
                        <a:solidFill>
                          <a:srgbClr val="000C2E"/>
                        </a:solidFill>
                      </a:endParaRPr>
                    </a:p>
                  </a:txBody>
                  <a:tcPr/>
                </a:tc>
                <a:tc>
                  <a:txBody>
                    <a:bodyPr/>
                    <a:lstStyle/>
                    <a:p>
                      <a:r>
                        <a:rPr lang="da-DK" sz="1800" dirty="0">
                          <a:solidFill>
                            <a:srgbClr val="000C2E"/>
                          </a:solidFill>
                        </a:rPr>
                        <a:t>10 min</a:t>
                      </a:r>
                      <a:endParaRPr lang="en-IN" dirty="0">
                        <a:solidFill>
                          <a:srgbClr val="000C2E"/>
                        </a:solidFill>
                      </a:endParaRPr>
                    </a:p>
                  </a:txBody>
                  <a:tcPr/>
                </a:tc>
                <a:extLst>
                  <a:ext uri="{0D108BD9-81ED-4DB2-BD59-A6C34878D82A}">
                    <a16:rowId xmlns:a16="http://schemas.microsoft.com/office/drawing/2014/main" val="1025939156"/>
                  </a:ext>
                </a:extLst>
              </a:tr>
              <a:tr h="510006">
                <a:tc>
                  <a:txBody>
                    <a:bodyPr/>
                    <a:lstStyle/>
                    <a:p>
                      <a:r>
                        <a:rPr lang="da-DK" sz="1800" dirty="0">
                          <a:solidFill>
                            <a:srgbClr val="000C2E"/>
                          </a:solidFill>
                        </a:rPr>
                        <a:t>I alt</a:t>
                      </a:r>
                      <a:endParaRPr lang="en-IN" dirty="0">
                        <a:solidFill>
                          <a:srgbClr val="000C2E"/>
                        </a:solidFill>
                      </a:endParaRPr>
                    </a:p>
                  </a:txBody>
                  <a:tcPr/>
                </a:tc>
                <a:tc>
                  <a:txBody>
                    <a:bodyPr/>
                    <a:lstStyle/>
                    <a:p>
                      <a:endParaRPr lang="en-IN">
                        <a:solidFill>
                          <a:srgbClr val="000C2E"/>
                        </a:solidFill>
                      </a:endParaRPr>
                    </a:p>
                  </a:txBody>
                  <a:tcPr/>
                </a:tc>
                <a:tc>
                  <a:txBody>
                    <a:bodyPr/>
                    <a:lstStyle/>
                    <a:p>
                      <a:r>
                        <a:rPr lang="da-DK" sz="1800" dirty="0">
                          <a:solidFill>
                            <a:srgbClr val="000C2E"/>
                          </a:solidFill>
                        </a:rPr>
                        <a:t>2 timer og 30 min</a:t>
                      </a:r>
                      <a:endParaRPr lang="en-IN" dirty="0">
                        <a:solidFill>
                          <a:srgbClr val="000C2E"/>
                        </a:solidFill>
                      </a:endParaRPr>
                    </a:p>
                  </a:txBody>
                  <a:tcPr/>
                </a:tc>
                <a:extLst>
                  <a:ext uri="{0D108BD9-81ED-4DB2-BD59-A6C34878D82A}">
                    <a16:rowId xmlns:a16="http://schemas.microsoft.com/office/drawing/2014/main" val="328620511"/>
                  </a:ext>
                </a:extLst>
              </a:tr>
            </a:tbl>
          </a:graphicData>
        </a:graphic>
      </p:graphicFrame>
      <p:sp>
        <p:nvSpPr>
          <p:cNvPr id="3" name="Pladsholder til sidefod 2">
            <a:extLst>
              <a:ext uri="{FF2B5EF4-FFF2-40B4-BE49-F238E27FC236}">
                <a16:creationId xmlns:a16="http://schemas.microsoft.com/office/drawing/2014/main" id="{88F90C77-831C-49A8-A88F-1CB1B3AFE9A5}"/>
              </a:ext>
            </a:extLst>
          </p:cNvPr>
          <p:cNvSpPr>
            <a:spLocks noGrp="1"/>
          </p:cNvSpPr>
          <p:nvPr>
            <p:ph type="ftr" sz="quarter" idx="11"/>
          </p:nvPr>
        </p:nvSpPr>
        <p:spPr/>
        <p:txBody>
          <a:bodyPr/>
          <a:lstStyle/>
          <a:p>
            <a:r>
              <a:rPr lang="da-DK"/>
              <a:t>Sidehoved</a:t>
            </a:r>
            <a:endParaRPr lang="da-DK" dirty="0"/>
          </a:p>
        </p:txBody>
      </p:sp>
      <p:sp>
        <p:nvSpPr>
          <p:cNvPr id="4" name="Pladsholder til slidenummer 3">
            <a:extLst>
              <a:ext uri="{FF2B5EF4-FFF2-40B4-BE49-F238E27FC236}">
                <a16:creationId xmlns:a16="http://schemas.microsoft.com/office/drawing/2014/main" id="{7980E39C-D601-4D93-8FE8-97665F2B9EDF}"/>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6289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D42EC-627E-466E-B4B8-3F1EF5D8A0BD}"/>
              </a:ext>
            </a:extLst>
          </p:cNvPr>
          <p:cNvSpPr>
            <a:spLocks noGrp="1"/>
          </p:cNvSpPr>
          <p:nvPr>
            <p:ph type="title"/>
          </p:nvPr>
        </p:nvSpPr>
        <p:spPr/>
        <p:txBody>
          <a:bodyPr/>
          <a:lstStyle/>
          <a:p>
            <a:r>
              <a:rPr lang="da-DK" sz="3200" dirty="0"/>
              <a:t>Baggrunden </a:t>
            </a:r>
            <a:r>
              <a:rPr lang="da-DK" sz="3200" b="0" dirty="0"/>
              <a:t>for vi skal arbejde med lokale retningslinjer for krænkende adfærd </a:t>
            </a:r>
          </a:p>
        </p:txBody>
      </p:sp>
      <p:sp>
        <p:nvSpPr>
          <p:cNvPr id="3" name="Pladsholder til indhold 2">
            <a:extLst>
              <a:ext uri="{FF2B5EF4-FFF2-40B4-BE49-F238E27FC236}">
                <a16:creationId xmlns:a16="http://schemas.microsoft.com/office/drawing/2014/main" id="{D6BE337F-FFDA-4C22-A739-434E42740B73}"/>
              </a:ext>
            </a:extLst>
          </p:cNvPr>
          <p:cNvSpPr>
            <a:spLocks noGrp="1"/>
          </p:cNvSpPr>
          <p:nvPr>
            <p:ph idx="1"/>
          </p:nvPr>
        </p:nvSpPr>
        <p:spPr>
          <a:xfrm>
            <a:off x="719998" y="2084563"/>
            <a:ext cx="7706826" cy="3836148"/>
          </a:xfrm>
        </p:spPr>
        <p:txBody>
          <a:bodyPr/>
          <a:lstStyle/>
          <a:p>
            <a:pPr marL="0" indent="0">
              <a:buNone/>
            </a:pPr>
            <a:r>
              <a:rPr lang="da-DK" dirty="0"/>
              <a:t>Københavns Kommune accepterer ikke vold, trusler, chikane, seksuel chikane, mobning, diskriminerende adfærd eller andre former for krænkende adfærd på arbejdspladsen. Alle ansatte skal behandles med respekt og værdighed, og det skal være trygt og sikkert at gå på arbejde i Københavns Kommune*</a:t>
            </a:r>
            <a:br>
              <a:rPr lang="da-DK" dirty="0"/>
            </a:br>
            <a:endParaRPr lang="da-DK" dirty="0"/>
          </a:p>
          <a:p>
            <a:pPr marL="0" indent="0">
              <a:buNone/>
            </a:pPr>
            <a:r>
              <a:rPr lang="da-DK" dirty="0"/>
              <a:t>Den enkelte arbejdsplads skal udarbejde en vejledning, hvor der er beskrevet, hvem der skal gøre hvad, hvornår og hvordan i forbindelse med en konkret hændelse- både i og uden for arbejdstid og ved digital chikane på arbejdspladsniveau*</a:t>
            </a:r>
          </a:p>
        </p:txBody>
      </p:sp>
      <p:pic>
        <p:nvPicPr>
          <p:cNvPr id="8" name="Billede 7" descr="Billede af publikationen: Vi accepterer ikke vold, trusler og krænkende adfærd.">
            <a:extLst>
              <a:ext uri="{FF2B5EF4-FFF2-40B4-BE49-F238E27FC236}">
                <a16:creationId xmlns:a16="http://schemas.microsoft.com/office/drawing/2014/main" id="{CF74A7CF-0DE3-4E58-A743-C3DFB0593127}"/>
              </a:ext>
            </a:extLst>
          </p:cNvPr>
          <p:cNvPicPr>
            <a:picLocks noChangeAspect="1"/>
          </p:cNvPicPr>
          <p:nvPr/>
        </p:nvPicPr>
        <p:blipFill rotWithShape="1">
          <a:blip r:embed="rId3"/>
          <a:srcRect l="34643" t="30287" r="38929" b="4690"/>
          <a:stretch/>
        </p:blipFill>
        <p:spPr>
          <a:xfrm>
            <a:off x="8639510" y="1383149"/>
            <a:ext cx="2536724" cy="3382298"/>
          </a:xfrm>
          <a:prstGeom prst="rect">
            <a:avLst/>
          </a:prstGeom>
        </p:spPr>
      </p:pic>
      <p:pic>
        <p:nvPicPr>
          <p:cNvPr id="9" name="Billede 8" descr="Billede af publikationen: Det skal være trygt og sikkert at gå på arbejde i Københavns Kommune.">
            <a:extLst>
              <a:ext uri="{FF2B5EF4-FFF2-40B4-BE49-F238E27FC236}">
                <a16:creationId xmlns:a16="http://schemas.microsoft.com/office/drawing/2014/main" id="{9B4F59A6-F118-44C4-8090-849CA691BBAA}"/>
              </a:ext>
            </a:extLst>
          </p:cNvPr>
          <p:cNvPicPr>
            <a:picLocks noChangeAspect="1"/>
          </p:cNvPicPr>
          <p:nvPr/>
        </p:nvPicPr>
        <p:blipFill rotWithShape="1">
          <a:blip r:embed="rId4"/>
          <a:srcRect l="34731" t="28837" r="38841" b="5043"/>
          <a:stretch/>
        </p:blipFill>
        <p:spPr>
          <a:xfrm>
            <a:off x="9339943" y="3129383"/>
            <a:ext cx="2639472" cy="3519294"/>
          </a:xfrm>
          <a:prstGeom prst="rect">
            <a:avLst/>
          </a:prstGeom>
        </p:spPr>
      </p:pic>
      <p:sp>
        <p:nvSpPr>
          <p:cNvPr id="4" name="Pladsholder til indhold 3">
            <a:extLst>
              <a:ext uri="{FF2B5EF4-FFF2-40B4-BE49-F238E27FC236}">
                <a16:creationId xmlns:a16="http://schemas.microsoft.com/office/drawing/2014/main" id="{F23E5852-C97F-1CE0-8E55-26797F9D1D98}"/>
              </a:ext>
            </a:extLst>
          </p:cNvPr>
          <p:cNvSpPr>
            <a:spLocks noGrp="1"/>
          </p:cNvSpPr>
          <p:nvPr>
            <p:ph sz="quarter" idx="13"/>
          </p:nvPr>
        </p:nvSpPr>
        <p:spPr>
          <a:xfrm>
            <a:off x="698497" y="6084047"/>
            <a:ext cx="8612867" cy="582612"/>
          </a:xfrm>
        </p:spPr>
        <p:txBody>
          <a:bodyPr/>
          <a:lstStyle/>
          <a:p>
            <a:pPr>
              <a:spcAft>
                <a:spcPts val="0"/>
              </a:spcAft>
            </a:pPr>
            <a:r>
              <a:rPr lang="da-DK" sz="1600" dirty="0">
                <a:solidFill>
                  <a:schemeClr val="tx1"/>
                </a:solidFill>
                <a:latin typeface="KBH Tekst" panose="00000500000000000000" pitchFamily="2" charset="0"/>
              </a:rPr>
              <a:t>*</a:t>
            </a:r>
            <a:r>
              <a:rPr lang="da-DK" sz="1100" dirty="0">
                <a:solidFill>
                  <a:schemeClr val="tx1"/>
                </a:solidFill>
                <a:latin typeface="KBH Tekst" panose="00000500000000000000" pitchFamily="2" charset="0"/>
              </a:rPr>
              <a:t>Københavns Kommunes politik og retningslinjer vedr. vold, trusler, chikane, seksuel chikane, mobning mv. (krænkende adfærd) på arbejdspladsen. Læs mere på:  www.medarbejder.kk.dk/artikel/vold-trusler-om-vold-mobning-og-chikane</a:t>
            </a:r>
          </a:p>
        </p:txBody>
      </p:sp>
      <p:sp>
        <p:nvSpPr>
          <p:cNvPr id="6" name="Pladsholder til slidenummer 4">
            <a:extLst>
              <a:ext uri="{FF2B5EF4-FFF2-40B4-BE49-F238E27FC236}">
                <a16:creationId xmlns:a16="http://schemas.microsoft.com/office/drawing/2014/main" id="{C12EEB58-1778-5112-9191-DC135544E51A}"/>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4</a:t>
            </a:fld>
            <a:endParaRPr lang="da-DK" noProof="0" dirty="0"/>
          </a:p>
        </p:txBody>
      </p:sp>
    </p:spTree>
    <p:extLst>
      <p:ext uri="{BB962C8B-B14F-4D97-AF65-F5344CB8AC3E}">
        <p14:creationId xmlns:p14="http://schemas.microsoft.com/office/powerpoint/2010/main" val="239729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DAE8"/>
        </a:solid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20BFD92-63F6-D458-1C0A-B0EA22DA42BF}"/>
              </a:ext>
            </a:extLst>
          </p:cNvPr>
          <p:cNvSpPr>
            <a:spLocks noGrp="1"/>
          </p:cNvSpPr>
          <p:nvPr>
            <p:ph type="title"/>
          </p:nvPr>
        </p:nvSpPr>
        <p:spPr/>
        <p:txBody>
          <a:bodyPr/>
          <a:lstStyle/>
          <a:p>
            <a:r>
              <a:rPr lang="en-IN"/>
              <a:t> Fra KK Politik til lokale retningslinjer</a:t>
            </a:r>
            <a:endParaRPr lang="en-IN" dirty="0"/>
          </a:p>
        </p:txBody>
      </p:sp>
      <p:pic>
        <p:nvPicPr>
          <p:cNvPr id="9" name="Billede 8" descr="Illustration som viser Fra KK politik til lokale retningslinjer.&#10;- 1. Sæt i gang&#10;- 2. Med skal med&#10;- 3. Alle skal med&#10;- 4. Lav lokale retningslinjer&#10;- 5. Del og brug&#10;">
            <a:extLst>
              <a:ext uri="{FF2B5EF4-FFF2-40B4-BE49-F238E27FC236}">
                <a16:creationId xmlns:a16="http://schemas.microsoft.com/office/drawing/2014/main" id="{3A942E53-1A65-47E3-81C3-E3EF376D2E53}"/>
              </a:ext>
            </a:extLst>
          </p:cNvPr>
          <p:cNvPicPr>
            <a:picLocks noChangeAspect="1"/>
          </p:cNvPicPr>
          <p:nvPr/>
        </p:nvPicPr>
        <p:blipFill>
          <a:blip r:embed="rId3"/>
          <a:stretch>
            <a:fillRect/>
          </a:stretch>
        </p:blipFill>
        <p:spPr>
          <a:xfrm>
            <a:off x="1944642" y="640265"/>
            <a:ext cx="8276668" cy="5852479"/>
          </a:xfrm>
          <a:prstGeom prst="rect">
            <a:avLst/>
          </a:prstGeom>
        </p:spPr>
      </p:pic>
    </p:spTree>
    <p:extLst>
      <p:ext uri="{BB962C8B-B14F-4D97-AF65-F5344CB8AC3E}">
        <p14:creationId xmlns:p14="http://schemas.microsoft.com/office/powerpoint/2010/main" val="220152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CC5BA-5D00-4B85-87AC-508CE99D83A5}"/>
              </a:ext>
            </a:extLst>
          </p:cNvPr>
          <p:cNvSpPr>
            <a:spLocks noGrp="1"/>
          </p:cNvSpPr>
          <p:nvPr>
            <p:ph type="title"/>
          </p:nvPr>
        </p:nvSpPr>
        <p:spPr>
          <a:xfrm>
            <a:off x="719996" y="720000"/>
            <a:ext cx="10752002" cy="893928"/>
          </a:xfrm>
        </p:spPr>
        <p:txBody>
          <a:bodyPr/>
          <a:lstStyle/>
          <a:p>
            <a:r>
              <a:rPr lang="da-DK" dirty="0"/>
              <a:t>Program </a:t>
            </a:r>
          </a:p>
        </p:txBody>
      </p:sp>
      <p:sp>
        <p:nvSpPr>
          <p:cNvPr id="3" name="Pladsholder til tekst 2">
            <a:extLst>
              <a:ext uri="{FF2B5EF4-FFF2-40B4-BE49-F238E27FC236}">
                <a16:creationId xmlns:a16="http://schemas.microsoft.com/office/drawing/2014/main" id="{D61E7333-0EAC-4172-A471-ACDF432CA9B2}"/>
              </a:ext>
            </a:extLst>
          </p:cNvPr>
          <p:cNvSpPr>
            <a:spLocks noGrp="1"/>
          </p:cNvSpPr>
          <p:nvPr>
            <p:ph type="body" sz="quarter" idx="13"/>
          </p:nvPr>
        </p:nvSpPr>
        <p:spPr>
          <a:xfrm>
            <a:off x="719997" y="2012518"/>
            <a:ext cx="10752001" cy="3945600"/>
          </a:xfrm>
        </p:spPr>
        <p:txBody>
          <a:bodyPr/>
          <a:lstStyle/>
          <a:p>
            <a:pPr algn="just">
              <a:spcAft>
                <a:spcPts val="800"/>
              </a:spcAft>
            </a:pPr>
            <a:r>
              <a:rPr lang="da-DK" sz="2000" dirty="0">
                <a:effectLst/>
                <a:ea typeface="DotumChe" panose="020B0503020000020004" pitchFamily="49" charset="-127"/>
                <a:cs typeface="Times New Roman" panose="02020603050405020304" pitchFamily="18" charset="0"/>
              </a:rPr>
              <a:t>Velkommen, baggrund og rammen for i dag </a:t>
            </a:r>
          </a:p>
          <a:p>
            <a:pPr algn="just">
              <a:spcAft>
                <a:spcPts val="800"/>
              </a:spcAft>
            </a:pPr>
            <a:r>
              <a:rPr lang="da-DK" sz="2000" dirty="0">
                <a:effectLst/>
                <a:ea typeface="DotumChe" panose="020B0503020000020004" pitchFamily="49" charset="-127"/>
                <a:cs typeface="Times New Roman" panose="02020603050405020304" pitchFamily="18" charset="0"/>
              </a:rPr>
              <a:t>Hvad er krænkende adfærd?</a:t>
            </a:r>
          </a:p>
          <a:p>
            <a:pPr algn="just">
              <a:spcAft>
                <a:spcPts val="800"/>
              </a:spcAft>
            </a:pPr>
            <a:r>
              <a:rPr lang="da-DK" sz="2000" dirty="0">
                <a:effectLst/>
                <a:ea typeface="DotumChe" panose="020B0503020000020004" pitchFamily="49" charset="-127"/>
                <a:cs typeface="Times New Roman" panose="02020603050405020304" pitchFamily="18" charset="0"/>
              </a:rPr>
              <a:t>Drøftelse i grupper: Hvor trykker skoen hos os?  </a:t>
            </a:r>
            <a:endParaRPr lang="da-DK" sz="2000" dirty="0">
              <a:ea typeface="DotumChe" panose="020B0503020000020004" pitchFamily="49" charset="-127"/>
              <a:cs typeface="Times New Roman" panose="02020603050405020304" pitchFamily="18" charset="0"/>
            </a:endParaRPr>
          </a:p>
          <a:p>
            <a:pPr algn="just">
              <a:spcAft>
                <a:spcPts val="800"/>
              </a:spcAft>
            </a:pPr>
            <a:r>
              <a:rPr lang="da-DK" sz="2000" dirty="0">
                <a:ea typeface="DotumChe" panose="020B0503020000020004" pitchFamily="49" charset="-127"/>
                <a:cs typeface="Times New Roman" panose="02020603050405020304" pitchFamily="18" charset="0"/>
              </a:rPr>
              <a:t>Dialogspillet - Isbjerget: Hvor går grænsen? Hvad skal registreres og anmeldelse?</a:t>
            </a:r>
            <a:endParaRPr lang="da-DK" sz="2000" dirty="0">
              <a:effectLst/>
              <a:ea typeface="DotumChe" panose="020B0503020000020004" pitchFamily="49" charset="-127"/>
              <a:cs typeface="Times New Roman" panose="02020603050405020304" pitchFamily="18" charset="0"/>
            </a:endParaRPr>
          </a:p>
          <a:p>
            <a:pPr>
              <a:spcAft>
                <a:spcPts val="800"/>
              </a:spcAft>
            </a:pPr>
            <a:r>
              <a:rPr lang="da-DK" sz="2000" dirty="0">
                <a:effectLst/>
                <a:ea typeface="DotumChe" panose="020B0503020000020004" pitchFamily="49" charset="-127"/>
                <a:cs typeface="Times New Roman" panose="02020603050405020304" pitchFamily="18" charset="0"/>
              </a:rPr>
              <a:t>Drøftelse i grupper: Hvordan håndterer og forebygger vi hændelser med krænkende adfærd hos os?  </a:t>
            </a:r>
          </a:p>
          <a:p>
            <a:pPr algn="just">
              <a:spcAft>
                <a:spcPts val="800"/>
              </a:spcAft>
            </a:pPr>
            <a:r>
              <a:rPr lang="da-DK" sz="2000" dirty="0">
                <a:ea typeface="DotumChe" panose="020B0503020000020004" pitchFamily="49" charset="-127"/>
                <a:cs typeface="Times New Roman" panose="02020603050405020304" pitchFamily="18" charset="0"/>
              </a:rPr>
              <a:t>Den videre proces i Arbejdsgruppen og tak for i dag </a:t>
            </a:r>
            <a:endParaRPr lang="da-DK" sz="1600" dirty="0"/>
          </a:p>
        </p:txBody>
      </p:sp>
      <p:sp>
        <p:nvSpPr>
          <p:cNvPr id="5" name="Pladsholder til slidenumm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6</a:t>
            </a:fld>
            <a:endParaRPr lang="da-DK" noProof="0" dirty="0"/>
          </a:p>
        </p:txBody>
      </p:sp>
    </p:spTree>
    <p:extLst>
      <p:ext uri="{BB962C8B-B14F-4D97-AF65-F5344CB8AC3E}">
        <p14:creationId xmlns:p14="http://schemas.microsoft.com/office/powerpoint/2010/main" val="73505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C3FB53B-44C6-4E54-9025-0FA26EE72A56}"/>
              </a:ext>
            </a:extLst>
          </p:cNvPr>
          <p:cNvSpPr>
            <a:spLocks noGrp="1"/>
          </p:cNvSpPr>
          <p:nvPr>
            <p:ph type="title"/>
          </p:nvPr>
        </p:nvSpPr>
        <p:spPr>
          <a:xfrm>
            <a:off x="719997" y="894268"/>
            <a:ext cx="8764662" cy="893928"/>
          </a:xfrm>
        </p:spPr>
        <p:txBody>
          <a:bodyPr anchor="b">
            <a:normAutofit/>
          </a:bodyPr>
          <a:lstStyle/>
          <a:p>
            <a:r>
              <a:rPr lang="da-DK" dirty="0"/>
              <a:t>Lad os få en god workshop sammen </a:t>
            </a:r>
            <a:br>
              <a:rPr lang="da-DK" dirty="0"/>
            </a:br>
            <a:r>
              <a:rPr lang="da-DK" dirty="0"/>
              <a:t>– fælles spilleregler</a:t>
            </a:r>
          </a:p>
        </p:txBody>
      </p:sp>
      <p:sp>
        <p:nvSpPr>
          <p:cNvPr id="10" name="Pladsholder til tekst 9">
            <a:extLst>
              <a:ext uri="{FF2B5EF4-FFF2-40B4-BE49-F238E27FC236}">
                <a16:creationId xmlns:a16="http://schemas.microsoft.com/office/drawing/2014/main" id="{112669E4-210E-46AF-AE2D-1D4A9CF549C4}"/>
              </a:ext>
            </a:extLst>
          </p:cNvPr>
          <p:cNvSpPr>
            <a:spLocks noGrp="1"/>
          </p:cNvSpPr>
          <p:nvPr>
            <p:ph idx="1"/>
          </p:nvPr>
        </p:nvSpPr>
        <p:spPr>
          <a:xfrm>
            <a:off x="719998" y="2528046"/>
            <a:ext cx="7048402" cy="3645812"/>
          </a:xfrm>
        </p:spPr>
        <p:txBody>
          <a:bodyPr>
            <a:normAutofit lnSpcReduction="10000"/>
          </a:bodyPr>
          <a:lstStyle/>
          <a:p>
            <a:r>
              <a:rPr lang="da-DK" sz="2200" dirty="0"/>
              <a:t>Fortrolighed i rummet – ikke referere fra hvad andre har sagt og fortalt af oplevelser </a:t>
            </a:r>
          </a:p>
          <a:p>
            <a:endParaRPr lang="da-DK" sz="2200" dirty="0"/>
          </a:p>
          <a:p>
            <a:r>
              <a:rPr lang="da-DK" sz="2200" dirty="0"/>
              <a:t>Deltag aktivt og byd ind</a:t>
            </a:r>
          </a:p>
          <a:p>
            <a:endParaRPr lang="da-DK" sz="2200" dirty="0"/>
          </a:p>
          <a:p>
            <a:r>
              <a:rPr lang="da-DK" sz="2200" dirty="0"/>
              <a:t>Værn om den gode tone – krænkende adfærd fra borgere kan være sårbart at tale om  </a:t>
            </a:r>
          </a:p>
          <a:p>
            <a:endParaRPr lang="da-DK" sz="2200" dirty="0"/>
          </a:p>
          <a:p>
            <a:r>
              <a:rPr lang="da-DK" sz="2200" dirty="0"/>
              <a:t>Vær nysgerrig på andres input - alle bidrag er vigtige. Giv plads til forskellighed</a:t>
            </a:r>
            <a:endParaRPr lang="da-DK" sz="2400" dirty="0"/>
          </a:p>
        </p:txBody>
      </p:sp>
      <p:pic>
        <p:nvPicPr>
          <p:cNvPr id="6" name="Billede 5">
            <a:extLst>
              <a:ext uri="{FF2B5EF4-FFF2-40B4-BE49-F238E27FC236}">
                <a16:creationId xmlns:a16="http://schemas.microsoft.com/office/drawing/2014/main" id="{AA3A0435-B4B5-4E8A-BDA9-0397F5EF85E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2004" y="1803240"/>
            <a:ext cx="4064396" cy="4334760"/>
          </a:xfrm>
          <a:prstGeom prst="rect">
            <a:avLst/>
          </a:prstGeom>
          <a:noFill/>
        </p:spPr>
      </p:pic>
      <p:sp>
        <p:nvSpPr>
          <p:cNvPr id="7" name="Pladsholder til indhold 6">
            <a:extLst>
              <a:ext uri="{FF2B5EF4-FFF2-40B4-BE49-F238E27FC236}">
                <a16:creationId xmlns:a16="http://schemas.microsoft.com/office/drawing/2014/main" id="{E01877F9-E2EA-2D99-1B31-E8C9B51B073A}"/>
              </a:ext>
            </a:extLst>
          </p:cNvPr>
          <p:cNvSpPr>
            <a:spLocks noGrp="1"/>
          </p:cNvSpPr>
          <p:nvPr>
            <p:ph sz="quarter" idx="14"/>
          </p:nvPr>
        </p:nvSpPr>
        <p:spPr>
          <a:xfrm>
            <a:off x="9327243" y="6153770"/>
            <a:ext cx="2187668" cy="406960"/>
          </a:xfrm>
        </p:spPr>
        <p:txBody>
          <a:bodyPr/>
          <a:lstStyle/>
          <a:p>
            <a:r>
              <a:rPr lang="da-DK" sz="900" dirty="0">
                <a:solidFill>
                  <a:schemeClr val="tx1"/>
                </a:solidFill>
              </a:rPr>
              <a:t>Illustration: Tankestreger </a:t>
            </a:r>
          </a:p>
        </p:txBody>
      </p:sp>
    </p:spTree>
    <p:extLst>
      <p:ext uri="{BB962C8B-B14F-4D97-AF65-F5344CB8AC3E}">
        <p14:creationId xmlns:p14="http://schemas.microsoft.com/office/powerpoint/2010/main" val="77733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5D9AD-191D-4342-A0EB-FA722E430053}"/>
              </a:ext>
            </a:extLst>
          </p:cNvPr>
          <p:cNvSpPr>
            <a:spLocks noGrp="1"/>
          </p:cNvSpPr>
          <p:nvPr>
            <p:ph type="title"/>
          </p:nvPr>
        </p:nvSpPr>
        <p:spPr>
          <a:xfrm>
            <a:off x="719999" y="893705"/>
            <a:ext cx="10752002" cy="893928"/>
          </a:xfrm>
        </p:spPr>
        <p:txBody>
          <a:bodyPr/>
          <a:lstStyle/>
          <a:p>
            <a:r>
              <a:rPr lang="da-DK" dirty="0"/>
              <a:t>Hvad er krænkende adfærd fra borgere og eksterne samarbejdspartnere?</a:t>
            </a:r>
          </a:p>
        </p:txBody>
      </p:sp>
      <p:sp>
        <p:nvSpPr>
          <p:cNvPr id="5" name="Pladsholder til tekst 4">
            <a:extLst>
              <a:ext uri="{FF2B5EF4-FFF2-40B4-BE49-F238E27FC236}">
                <a16:creationId xmlns:a16="http://schemas.microsoft.com/office/drawing/2014/main" id="{D6E2F511-29ED-4035-86CC-D2979798C255}"/>
              </a:ext>
            </a:extLst>
          </p:cNvPr>
          <p:cNvSpPr>
            <a:spLocks noGrp="1"/>
          </p:cNvSpPr>
          <p:nvPr>
            <p:ph type="body" sz="quarter" idx="13"/>
          </p:nvPr>
        </p:nvSpPr>
        <p:spPr>
          <a:xfrm>
            <a:off x="719997" y="2191011"/>
            <a:ext cx="11052902" cy="3945600"/>
          </a:xfrm>
        </p:spPr>
        <p:txBody>
          <a:bodyPr/>
          <a:lstStyle/>
          <a:p>
            <a:r>
              <a:rPr lang="da-DK" sz="1800" dirty="0"/>
              <a:t>Ved </a:t>
            </a:r>
            <a:r>
              <a:rPr lang="da-DK" sz="1800" b="1" dirty="0"/>
              <a:t>fysisk vold </a:t>
            </a:r>
            <a:r>
              <a:rPr lang="da-DK" sz="1800" dirty="0"/>
              <a:t>er der fx tale om aktivt påført vold som slag, spark, bid, benspænd, fastholdelse, kast med genstande, bid, niv, krads og spyt, kvælningsforsøg og knivstik., røveri </a:t>
            </a:r>
          </a:p>
          <a:p>
            <a:r>
              <a:rPr lang="da-DK" sz="1800" dirty="0"/>
              <a:t>Mundtlige </a:t>
            </a:r>
            <a:r>
              <a:rPr lang="da-DK" sz="1800" b="1" dirty="0"/>
              <a:t>trusler </a:t>
            </a:r>
            <a:r>
              <a:rPr lang="da-DK" sz="1800" dirty="0"/>
              <a:t>og trusler uden ord om at gøre skade på den ansatte eller rettet mod venner, familie, mv. eller ansattes ejendele.</a:t>
            </a:r>
          </a:p>
          <a:p>
            <a:r>
              <a:rPr lang="da-DK" sz="1800" b="1" dirty="0"/>
              <a:t>Chikane </a:t>
            </a:r>
            <a:r>
              <a:rPr lang="da-DK" sz="1800" dirty="0"/>
              <a:t>er krænkende adfærd i form af ydmygelse, bagtalelse, mistænkeliggørelse eller forhånelse, ved, at borgeren forfølger og iagttager medarbejderen eller på anden måde er opsøgende. Chikane kan foregå </a:t>
            </a:r>
            <a:r>
              <a:rPr lang="da-DK" sz="1800" b="1" dirty="0"/>
              <a:t>digitalt  </a:t>
            </a:r>
            <a:r>
              <a:rPr lang="da-DK" sz="1800" dirty="0"/>
              <a:t>- på mail, sms, sociale medier</a:t>
            </a:r>
          </a:p>
          <a:p>
            <a:r>
              <a:rPr lang="da-DK" sz="1800" b="1" dirty="0"/>
              <a:t>Seksuel chikane </a:t>
            </a:r>
            <a:r>
              <a:rPr lang="da-DK" sz="1800" dirty="0"/>
              <a:t>er krænkende adfærd af seksuel karakter og uønsket seksuel opmærksomhed. Seksuel chikane er karakteriseret ved at forsætte ud over det punkt, hvor den krænkede synes, det er acceptabelt. </a:t>
            </a:r>
          </a:p>
          <a:p>
            <a:r>
              <a:rPr lang="da-DK" sz="1800" b="1" dirty="0"/>
              <a:t>Diskriminerende adfærd </a:t>
            </a:r>
            <a:r>
              <a:rPr lang="da-DK" sz="1800" dirty="0"/>
              <a:t>er nedvurdering fx på baggrund af alder, køn, kønsidentitet, kønsudtryk, seksuel orientering, etnicitet eller religiøs overbevisning.</a:t>
            </a:r>
          </a:p>
        </p:txBody>
      </p:sp>
      <p:sp>
        <p:nvSpPr>
          <p:cNvPr id="4" name="Pladsholder til slidenummer 3">
            <a:extLst>
              <a:ext uri="{FF2B5EF4-FFF2-40B4-BE49-F238E27FC236}">
                <a16:creationId xmlns:a16="http://schemas.microsoft.com/office/drawing/2014/main" id="{1F2B67FD-2981-401D-94B7-B718CB24522B}"/>
              </a:ext>
            </a:extLst>
          </p:cNvPr>
          <p:cNvSpPr>
            <a:spLocks noGrp="1"/>
          </p:cNvSpPr>
          <p:nvPr>
            <p:ph type="sldNum" sz="quarter" idx="12"/>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183082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CC57A44-7BFA-4D79-988C-B09519768C48}"/>
              </a:ext>
            </a:extLst>
          </p:cNvPr>
          <p:cNvSpPr>
            <a:spLocks noGrp="1"/>
          </p:cNvSpPr>
          <p:nvPr>
            <p:ph type="title"/>
          </p:nvPr>
        </p:nvSpPr>
        <p:spPr/>
        <p:txBody>
          <a:bodyPr>
            <a:normAutofit/>
          </a:bodyPr>
          <a:lstStyle/>
          <a:p>
            <a:r>
              <a:rPr lang="da-DK" sz="3500" dirty="0">
                <a:latin typeface="+mj-lt"/>
              </a:rPr>
              <a:t>Før, under og efter krænkende adfærd</a:t>
            </a:r>
          </a:p>
        </p:txBody>
      </p:sp>
      <p:pic>
        <p:nvPicPr>
          <p:cNvPr id="16" name="Billede 15" descr="Illustration som viser Før, under og efter krænkende adfærd.&#10;Håndtering: UNDER – hvordan kan vi handle i og umiddelbart efter en hændelse?&#10;Forebyggelse: EFTER – hvordan får vi fulgt op på en hændelse og forebygger, at det sker igen?  &#10;Identifikation og Risikovurdering: FØR – hvordan skal vi identificere og risikovurdere en hændelse?">
            <a:extLst>
              <a:ext uri="{FF2B5EF4-FFF2-40B4-BE49-F238E27FC236}">
                <a16:creationId xmlns:a16="http://schemas.microsoft.com/office/drawing/2014/main" id="{8338C4AE-A005-9D20-5FB7-79DA41447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644" y="1406217"/>
            <a:ext cx="6048953" cy="4247845"/>
          </a:xfrm>
          <a:prstGeom prst="rect">
            <a:avLst/>
          </a:prstGeom>
        </p:spPr>
      </p:pic>
      <p:sp>
        <p:nvSpPr>
          <p:cNvPr id="10" name="Pladsholder til indhold 9">
            <a:extLst>
              <a:ext uri="{FF2B5EF4-FFF2-40B4-BE49-F238E27FC236}">
                <a16:creationId xmlns:a16="http://schemas.microsoft.com/office/drawing/2014/main" id="{096FB6CB-9538-5ACB-C10E-871C682CEB76}"/>
              </a:ext>
            </a:extLst>
          </p:cNvPr>
          <p:cNvSpPr>
            <a:spLocks noGrp="1"/>
          </p:cNvSpPr>
          <p:nvPr>
            <p:ph sz="quarter" idx="12"/>
          </p:nvPr>
        </p:nvSpPr>
        <p:spPr>
          <a:xfrm>
            <a:off x="811440" y="2548077"/>
            <a:ext cx="2417535" cy="1200329"/>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KBH Medium"/>
                <a:ea typeface="+mn-ea"/>
                <a:cs typeface="+mn-cs"/>
              </a:rPr>
              <a:t>FØR – hvordan skal vi identificere og risikovurdere en hændelse?</a:t>
            </a:r>
          </a:p>
        </p:txBody>
      </p:sp>
      <p:sp>
        <p:nvSpPr>
          <p:cNvPr id="11" name="Pladsholder til indhold 10">
            <a:extLst>
              <a:ext uri="{FF2B5EF4-FFF2-40B4-BE49-F238E27FC236}">
                <a16:creationId xmlns:a16="http://schemas.microsoft.com/office/drawing/2014/main" id="{9359ECE6-5C34-5101-9955-031FF642D0D7}"/>
              </a:ext>
            </a:extLst>
          </p:cNvPr>
          <p:cNvSpPr>
            <a:spLocks noGrp="1"/>
          </p:cNvSpPr>
          <p:nvPr>
            <p:ph sz="quarter" idx="13"/>
          </p:nvPr>
        </p:nvSpPr>
        <p:spPr>
          <a:xfrm>
            <a:off x="8168102" y="2548077"/>
            <a:ext cx="3893908" cy="728523"/>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KBH Medium"/>
                <a:ea typeface="+mn-ea"/>
                <a:cs typeface="+mn-cs"/>
              </a:rPr>
              <a:t>UNDER – hvordan kan vi handle i og umiddelbart efter en hændelse? </a:t>
            </a:r>
          </a:p>
        </p:txBody>
      </p:sp>
      <p:sp>
        <p:nvSpPr>
          <p:cNvPr id="12" name="Pladsholder til indhold 11">
            <a:extLst>
              <a:ext uri="{FF2B5EF4-FFF2-40B4-BE49-F238E27FC236}">
                <a16:creationId xmlns:a16="http://schemas.microsoft.com/office/drawing/2014/main" id="{C31C1483-6470-FA33-D221-E6B9FE01466A}"/>
              </a:ext>
            </a:extLst>
          </p:cNvPr>
          <p:cNvSpPr>
            <a:spLocks noGrp="1"/>
          </p:cNvSpPr>
          <p:nvPr>
            <p:ph sz="quarter" idx="14"/>
          </p:nvPr>
        </p:nvSpPr>
        <p:spPr>
          <a:xfrm>
            <a:off x="3898866" y="5650825"/>
            <a:ext cx="3976874" cy="92333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KBH Medium"/>
                <a:ea typeface="+mn-ea"/>
                <a:cs typeface="+mn-cs"/>
              </a:rPr>
              <a:t>EFTER – hvordan får vi fulgt op på en hændelse og forebygger, at det sker igen?  </a:t>
            </a:r>
          </a:p>
        </p:txBody>
      </p:sp>
    </p:spTree>
    <p:extLst>
      <p:ext uri="{BB962C8B-B14F-4D97-AF65-F5344CB8AC3E}">
        <p14:creationId xmlns:p14="http://schemas.microsoft.com/office/powerpoint/2010/main" val="3512754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39156c25-3d25-493f-a7a1-acedf2dfe725"/>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1_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928602B5E0C7048B411296E1B7B0F23" ma:contentTypeVersion="12" ma:contentTypeDescription="Opret et nyt dokument." ma:contentTypeScope="" ma:versionID="643d0724496a5774ada634140ff2fd02">
  <xsd:schema xmlns:xsd="http://www.w3.org/2001/XMLSchema" xmlns:xs="http://www.w3.org/2001/XMLSchema" xmlns:p="http://schemas.microsoft.com/office/2006/metadata/properties" xmlns:ns2="91229f19-c9ad-4754-b616-d97f67218542" xmlns:ns3="ef51dc1f-7890-4957-b8f7-20eb797a4e67" targetNamespace="http://schemas.microsoft.com/office/2006/metadata/properties" ma:root="true" ma:fieldsID="f1d78e0659c3bd57c05de26feaa04148" ns2:_="" ns3:_="">
    <xsd:import namespace="91229f19-c9ad-4754-b616-d97f67218542"/>
    <xsd:import namespace="ef51dc1f-7890-4957-b8f7-20eb797a4e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29f19-c9ad-4754-b616-d97f67218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1dc1f-7890-4957-b8f7-20eb797a4e6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2.xml><?xml version="1.0" encoding="utf-8"?>
<ds:datastoreItem xmlns:ds="http://schemas.openxmlformats.org/officeDocument/2006/customXml" ds:itemID="{2CAAE049-2F16-4D62-B5F8-29DE3BB078E0}">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ef51dc1f-7890-4957-b8f7-20eb797a4e67"/>
    <ds:schemaRef ds:uri="91229f19-c9ad-4754-b616-d97f6721854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5FF51B-F0E6-4312-A86F-228885F75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29f19-c9ad-4754-b616-d97f67218542"/>
    <ds:schemaRef ds:uri="ef51dc1f-7890-4957-b8f7-20eb797a4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2393</Words>
  <Application>Microsoft Office PowerPoint</Application>
  <PresentationFormat>Widescreen</PresentationFormat>
  <Paragraphs>229</Paragraphs>
  <Slides>19</Slides>
  <Notes>16</Notes>
  <HiddenSlides>0</HiddenSlides>
  <MMClips>0</MMClips>
  <ScaleCrop>false</ScaleCrop>
  <HeadingPairs>
    <vt:vector size="6" baseType="variant">
      <vt:variant>
        <vt:lpstr>Benyttede skrifttyper</vt:lpstr>
      </vt:variant>
      <vt:variant>
        <vt:i4>11</vt:i4>
      </vt:variant>
      <vt:variant>
        <vt:lpstr>Tema</vt:lpstr>
      </vt:variant>
      <vt:variant>
        <vt:i4>3</vt:i4>
      </vt:variant>
      <vt:variant>
        <vt:lpstr>Slidetitler</vt:lpstr>
      </vt:variant>
      <vt:variant>
        <vt:i4>19</vt:i4>
      </vt:variant>
    </vt:vector>
  </HeadingPairs>
  <TitlesOfParts>
    <vt:vector size="33" baseType="lpstr">
      <vt:lpstr>KBH Tekst</vt:lpstr>
      <vt:lpstr>Calibri</vt:lpstr>
      <vt:lpstr>KBH</vt:lpstr>
      <vt:lpstr>KBH Medium</vt:lpstr>
      <vt:lpstr>Arial Narrow</vt:lpstr>
      <vt:lpstr>Times New Roman</vt:lpstr>
      <vt:lpstr>Open Sans</vt:lpstr>
      <vt:lpstr>DotumChe</vt:lpstr>
      <vt:lpstr>Verdana</vt:lpstr>
      <vt:lpstr>Arial</vt:lpstr>
      <vt:lpstr>KBH Black</vt:lpstr>
      <vt:lpstr>Blank</vt:lpstr>
      <vt:lpstr>UK Blank</vt:lpstr>
      <vt:lpstr>1_Blank</vt:lpstr>
      <vt:lpstr>Workshop ”Dialog med alle” om krænkende adfærd     – fra borgere og eksterne samarbejdspartnere</vt:lpstr>
      <vt:lpstr>Tovholder forberedelse til workshop ”Dialog med alle” </vt:lpstr>
      <vt:lpstr>Tovholder tidsplan til workshop</vt:lpstr>
      <vt:lpstr>Baggrunden for vi skal arbejde med lokale retningslinjer for krænkende adfærd </vt:lpstr>
      <vt:lpstr> Fra KK Politik til lokale retningslinjer</vt:lpstr>
      <vt:lpstr>Program </vt:lpstr>
      <vt:lpstr>Lad os få en god workshop sammen  – fælles spilleregler</vt:lpstr>
      <vt:lpstr>Hvad er krænkende adfærd fra borgere og eksterne samarbejdspartnere?</vt:lpstr>
      <vt:lpstr>Før, under og efter krænkende adfærd</vt:lpstr>
      <vt:lpstr>Instruktion til ”Hvor trykker skoen hos os?”</vt:lpstr>
      <vt:lpstr>Gruppedrøftelse 1:  Hvor trykker hos os? Identifikation</vt:lpstr>
      <vt:lpstr>Hvorfor registrere og anmelde?</vt:lpstr>
      <vt:lpstr>Instruktion til dialogspillet - Isbjerget </vt:lpstr>
      <vt:lpstr>Noter til Gruppedrøftelse 2 – efter dialogspillet Isbjerget </vt:lpstr>
      <vt:lpstr>Pause</vt:lpstr>
      <vt:lpstr>Instruktion til gruppedrøftelse 3:  Håndtering og Forebyggelse </vt:lpstr>
      <vt:lpstr>Gruppedrøftelse 3:  Håndtering og Forebyggelse</vt:lpstr>
      <vt:lpstr>Videre proces i arbejdsgruppen </vt:lpstr>
      <vt:lpstr>Hvordan får vi ”delt” vores lokale retningslinje, så alle kender til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”Dialog med alle” om krænkende adfærd – fra borgere og eksterne samarbejdspartnere</dc:title>
  <dc:creator/>
  <cp:lastModifiedBy/>
  <cp:revision>1</cp:revision>
  <dcterms:created xsi:type="dcterms:W3CDTF">2019-04-04T07:23:38Z</dcterms:created>
  <dcterms:modified xsi:type="dcterms:W3CDTF">2024-04-19T12:24:45Z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0x0101006928602B5E0C7048B411296E1B7B0F23</vt:lpwstr>
  </property>
  <property fmtid="{D5CDD505-2E9C-101B-9397-08002B2CF9AE}" pid="4" name="CloudStatistics_StoryID">
    <vt:lpwstr>de96027c-a4da-4d66-a10c-483da1166026</vt:lpwstr>
  </property>
</Properties>
</file>