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6"/>
  </p:notesMasterIdLst>
  <p:handoutMasterIdLst>
    <p:handoutMasterId r:id="rId17"/>
  </p:handoutMasterIdLst>
  <p:sldIdLst>
    <p:sldId id="282" r:id="rId6"/>
    <p:sldId id="1033" r:id="rId7"/>
    <p:sldId id="1843" r:id="rId8"/>
    <p:sldId id="1855" r:id="rId9"/>
    <p:sldId id="1853" r:id="rId10"/>
    <p:sldId id="1857" r:id="rId11"/>
    <p:sldId id="1842" r:id="rId12"/>
    <p:sldId id="1844" r:id="rId13"/>
    <p:sldId id="1858" r:id="rId14"/>
    <p:sldId id="1850" r:id="rId15"/>
  </p:sldIdLst>
  <p:sldSz cx="12192000" cy="6858000"/>
  <p:notesSz cx="6858000" cy="9144000"/>
  <p:embeddedFontLst>
    <p:embeddedFont>
      <p:font typeface="KBH" panose="00000500000000000000" pitchFamily="2" charset="0"/>
      <p:regular r:id="rId18"/>
      <p:bold r:id="rId19"/>
      <p:italic r:id="rId20"/>
      <p:boldItalic r:id="rId21"/>
    </p:embeddedFont>
    <p:embeddedFont>
      <p:font typeface="KBH Black" panose="00000A00000000000000" pitchFamily="2" charset="0"/>
      <p:bold r:id="rId22"/>
      <p:boldItalic r:id="rId23"/>
    </p:embeddedFont>
    <p:embeddedFont>
      <p:font typeface="KBH Medium" panose="00000600000000000000" pitchFamily="2" charset="0"/>
      <p:regular r:id="rId24"/>
      <p:italic r:id="rId25"/>
    </p:embeddedFont>
    <p:embeddedFont>
      <p:font typeface="KBH Tekst" panose="00000500000000000000" pitchFamily="2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828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9966E-93D1-4E75-BF87-0B8CC1853E30}" v="153" dt="2024-04-09T13:14:00.31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03/05/2024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 løbet af PowerPoint-præsentationen vil du som facilitator kunne læse notater her i notat-sporet. Du vil kunne hente inspiration og uddybende bemærkninger om de konkrete slides. </a:t>
            </a:r>
          </a:p>
          <a:p>
            <a:endParaRPr lang="da-DK" dirty="0"/>
          </a:p>
          <a:p>
            <a:r>
              <a:rPr lang="da-DK" dirty="0"/>
              <a:t>PowerPoint-præsentationen tager ca. 1½ time at gennemføre. </a:t>
            </a:r>
          </a:p>
          <a:p>
            <a:endParaRPr lang="da-DK" dirty="0"/>
          </a:p>
          <a:p>
            <a:r>
              <a:rPr lang="da-DK" dirty="0"/>
              <a:t>Senere i præsentationen indgår der en film, som I kan vælge at fravælge, hvis I prioriterer, at brugen tiden på dialog.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18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1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Sid for dig selv i 5 minutter og overvej.</a:t>
            </a:r>
          </a:p>
          <a:p>
            <a:r>
              <a:rPr lang="da-DK" dirty="0"/>
              <a:t>Snak med din sidemakker i 5 minutter.</a:t>
            </a:r>
          </a:p>
          <a:p>
            <a:r>
              <a:rPr lang="da-DK" dirty="0"/>
              <a:t>Lav et fælles nedslag. Hvad snakkede folk om?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90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Sikkerhedskulturen handler med andre ord om den måde ledelse og medarbejdere tænker, taler og forholder sig til sikkerhed og det at forebygge arbejdsulykker.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9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Lav eventuelt et nedslag i gruppen og hør, hvordan deltagerne synes det går med ovenstående.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7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Opdel alle i grupper af 5. </a:t>
            </a:r>
          </a:p>
          <a:p>
            <a:endParaRPr lang="da-DK"/>
          </a:p>
          <a:p>
            <a:r>
              <a:rPr lang="da-DK"/>
              <a:t>Drøft i grupperne i ca. 25 min og lav en fælles opsamling på, hvad der blev snakket om i ca. 10 minutter.</a:t>
            </a:r>
          </a:p>
          <a:p>
            <a:endParaRPr lang="da-DK"/>
          </a:p>
          <a:p>
            <a:r>
              <a:rPr lang="da-DK"/>
              <a:t>Uddel de forskellige arbejdsark til grupperne. Husk at minde grupperne om at nedskrive deres pointer.</a:t>
            </a:r>
          </a:p>
          <a:p>
            <a:endParaRPr lang="da-DK"/>
          </a:p>
          <a:p>
            <a:r>
              <a:rPr lang="da-DK"/>
              <a:t>Indsaml pointerne til næste MED-møde og drøft, hvordan det kan bruges.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0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78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Husk at anerkende de gode inputs og noter, at I </a:t>
            </a:r>
            <a:r>
              <a:rPr lang="da-DK" err="1"/>
              <a:t>i</a:t>
            </a:r>
            <a:r>
              <a:rPr lang="da-DK"/>
              <a:t> MED vil bringe svarerne videre og arbejde med de gode inputs.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ideo.kk.dk/video/94116453/hvad-er-sikkerhedsklima-og-kultur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1021080"/>
            <a:ext cx="11290565" cy="4134016"/>
          </a:xfrm>
        </p:spPr>
        <p:txBody>
          <a:bodyPr>
            <a:normAutofit/>
          </a:bodyPr>
          <a:lstStyle/>
          <a:p>
            <a:r>
              <a:rPr lang="da-DK" sz="8800">
                <a:solidFill>
                  <a:srgbClr val="FFD828"/>
                </a:solidFill>
              </a:rPr>
              <a:t>Dialog om sikkerhedskulturen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Tekstfelt 4" descr="SIKKER – styrket fokus på arbejdsulykker i Københavns Kommune&#10;">
            <a:extLst>
              <a:ext uri="{FF2B5EF4-FFF2-40B4-BE49-F238E27FC236}">
                <a16:creationId xmlns:a16="http://schemas.microsoft.com/office/drawing/2014/main" id="{EC6AA9BE-ACB8-153B-EDA6-1054D5D0A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2278" y="6157972"/>
            <a:ext cx="8666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/>
              <a:t>SIKKER – styrket fokus på arbejdsulykker i 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10631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EA147-FA7E-792B-3E13-8127B4A4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Tak for i dag!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6174FC-1573-A240-11C1-09F819D0E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Tak for jeres gode deltagelse og engagement</a:t>
            </a:r>
          </a:p>
          <a:p>
            <a:endParaRPr lang="da-DK"/>
          </a:p>
          <a:p>
            <a:endParaRPr lang="da-DK"/>
          </a:p>
          <a:p>
            <a:r>
              <a:rPr lang="da-DK"/>
              <a:t>Vi tager svarerne med til næste MED-møde og arbejder videre med dem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3E5B092-C7E8-2D3D-B43E-3F868DA8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5D187AB-ED30-54C9-3C92-E657AF5B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10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67944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Dagsorden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Velkommen</a:t>
            </a:r>
          </a:p>
          <a:p>
            <a:endParaRPr lang="da-DK"/>
          </a:p>
          <a:p>
            <a:r>
              <a:rPr lang="da-DK"/>
              <a:t>Hvorfor et fokus på sikkerhedskulturen?</a:t>
            </a:r>
          </a:p>
          <a:p>
            <a:endParaRPr lang="da-DK"/>
          </a:p>
          <a:p>
            <a:r>
              <a:rPr lang="da-DK"/>
              <a:t>Hvad er en aktiv sikkerhedskultur og hvorfor arbejde med det?</a:t>
            </a:r>
          </a:p>
          <a:p>
            <a:endParaRPr lang="da-DK"/>
          </a:p>
          <a:p>
            <a:r>
              <a:rPr lang="da-DK"/>
              <a:t>Hvordan kan vi arbejde med vores sikkerhedskultur på arbejdspladsen?</a:t>
            </a:r>
          </a:p>
          <a:p>
            <a:endParaRPr lang="da-DK"/>
          </a:p>
          <a:p>
            <a:r>
              <a:rPr lang="da-DK"/>
              <a:t>Afslutning og eventuelt</a:t>
            </a:r>
          </a:p>
          <a:p>
            <a:endParaRPr lang="da-DK"/>
          </a:p>
          <a:p>
            <a:endParaRPr lang="da-DK"/>
          </a:p>
          <a:p>
            <a:endParaRPr lang="da-DK"/>
          </a:p>
          <a:p>
            <a:pPr marL="0" indent="0">
              <a:buNone/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20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15131-87A3-BD99-1AA1-1CF1FDAF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Temperaturen på sikkerhedskulturen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8340AA-BC2C-E647-C415-0A5E8FE5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15897"/>
          </a:xfrm>
        </p:spPr>
        <p:txBody>
          <a:bodyPr/>
          <a:lstStyle/>
          <a:p>
            <a:pPr marL="0" indent="0">
              <a:buNone/>
            </a:pPr>
            <a:r>
              <a:rPr lang="da-DK" i="1"/>
              <a:t>Oplever I at:</a:t>
            </a:r>
          </a:p>
          <a:p>
            <a:r>
              <a:rPr lang="da-DK"/>
              <a:t>Jeg får den nødvendige vejledning og instruktion i sikker udførelse af arbejdet?</a:t>
            </a:r>
          </a:p>
          <a:p>
            <a:endParaRPr lang="da-DK"/>
          </a:p>
          <a:p>
            <a:r>
              <a:rPr lang="da-DK"/>
              <a:t>Ledelsen opmuntrer medarbejderne til at arbejde sikkert, selv når arbejdsplanen er stram?</a:t>
            </a:r>
          </a:p>
          <a:p>
            <a:pPr marL="0" indent="0">
              <a:buNone/>
            </a:pPr>
            <a:endParaRPr lang="da-DK"/>
          </a:p>
          <a:p>
            <a:r>
              <a:rPr lang="da-DK"/>
              <a:t>Ledelsen inddrager medarbejderne i beslutninger vedrørende sikkerhed?</a:t>
            </a:r>
          </a:p>
          <a:p>
            <a:endParaRPr lang="da-DK"/>
          </a:p>
          <a:p>
            <a:r>
              <a:rPr lang="da-DK"/>
              <a:t>Vi hjælper hinanden med at arbejde sikkert, selv når arbejdsplanen er stram?</a:t>
            </a:r>
          </a:p>
          <a:p>
            <a:endParaRPr lang="da-DK"/>
          </a:p>
          <a:p>
            <a:r>
              <a:rPr lang="da-DK"/>
              <a:t>Vi mener, at mindre ulykker er en normal del af det daglige arbejde?</a:t>
            </a:r>
          </a:p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9F557DF-3E4C-091C-D5E5-55ED4A7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B50D048-81CB-8B84-7423-A2B838BA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35688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AFC70-EE6B-8B2A-5518-E569B9D3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Sikkerhedskultur - hvad snakker vi om?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2F658C-25DC-95AC-82E2-B914A82B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En sikkerhedskultur er de fælles </a:t>
            </a:r>
            <a:r>
              <a:rPr lang="da-DK" u="sng"/>
              <a:t>værdier, vaner, opfattelser og handlinger</a:t>
            </a:r>
            <a:r>
              <a:rPr lang="da-DK"/>
              <a:t>, der har betydning for, hvordan vi forebygger risici og ulykker</a:t>
            </a:r>
          </a:p>
          <a:p>
            <a:endParaRPr lang="da-DK"/>
          </a:p>
          <a:p>
            <a:r>
              <a:rPr lang="da-DK"/>
              <a:t>Det kan fx dreje sig om:</a:t>
            </a:r>
          </a:p>
          <a:p>
            <a:pPr lvl="1"/>
            <a:r>
              <a:rPr lang="da-DK"/>
              <a:t>Er enige om sikkerheden på arbejdet?</a:t>
            </a:r>
          </a:p>
          <a:p>
            <a:pPr lvl="1"/>
            <a:r>
              <a:rPr lang="da-DK"/>
              <a:t>Kan vi snakke om vores (sikkerheds)adfærd på en god og konstruktiv måde?</a:t>
            </a:r>
          </a:p>
          <a:p>
            <a:pPr lvl="1"/>
            <a:r>
              <a:rPr lang="da-DK"/>
              <a:t>Har vi prioriteret sikkerheden?  </a:t>
            </a:r>
          </a:p>
          <a:p>
            <a:pPr lvl="1"/>
            <a:endParaRPr lang="da-DK"/>
          </a:p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EDCE64-A2B9-1E4E-DAB8-22E57B6F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F127C5-5CB3-BCE5-2985-D5BB6BD0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60700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38E9A-388C-581A-B98E-8C867E29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kan et fokus på vores sikkerhedskultur bidrage til?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EE0526-C20F-6CB6-A0F9-07EAA632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0" i="0">
                <a:solidFill>
                  <a:srgbClr val="1E1E1E"/>
                </a:solidFill>
                <a:effectLst/>
              </a:rPr>
              <a:t>Rykke et fokus fra ikke blot at </a:t>
            </a:r>
            <a:r>
              <a:rPr lang="da-DK" sz="1800" i="1">
                <a:solidFill>
                  <a:srgbClr val="1E1E1E"/>
                </a:solidFill>
              </a:rPr>
              <a:t>håndtere</a:t>
            </a:r>
            <a:r>
              <a:rPr lang="da-DK" sz="1800">
                <a:solidFill>
                  <a:srgbClr val="1E1E1E"/>
                </a:solidFill>
              </a:rPr>
              <a:t> ulykker når det sker, men aktivt </a:t>
            </a:r>
            <a:r>
              <a:rPr lang="da-DK" sz="1800" i="1">
                <a:solidFill>
                  <a:srgbClr val="1E1E1E"/>
                </a:solidFill>
              </a:rPr>
              <a:t>forebygge</a:t>
            </a:r>
            <a:r>
              <a:rPr lang="da-DK" sz="1800">
                <a:solidFill>
                  <a:srgbClr val="1E1E1E"/>
                </a:solidFill>
              </a:rPr>
              <a:t> at ulykker sker</a:t>
            </a:r>
          </a:p>
          <a:p>
            <a:endParaRPr lang="da-DK" sz="1800" b="0" i="0">
              <a:solidFill>
                <a:srgbClr val="1E1E1E"/>
              </a:solidFill>
              <a:effectLst/>
            </a:endParaRPr>
          </a:p>
          <a:p>
            <a:r>
              <a:rPr lang="da-DK" sz="1800" b="0" i="0">
                <a:solidFill>
                  <a:srgbClr val="1E1E1E"/>
                </a:solidFill>
                <a:effectLst/>
              </a:rPr>
              <a:t>Forskningen viser, at arbejdspladser med en proaktiv sikkerhedskultur har færre ulykker</a:t>
            </a:r>
          </a:p>
          <a:p>
            <a:endParaRPr lang="da-DK" sz="1800" b="0" i="0">
              <a:solidFill>
                <a:srgbClr val="1E1E1E"/>
              </a:solidFill>
              <a:effectLst/>
            </a:endParaRPr>
          </a:p>
          <a:p>
            <a:r>
              <a:rPr lang="da-DK" sz="1800">
                <a:solidFill>
                  <a:srgbClr val="1E1E1E"/>
                </a:solidFill>
              </a:rPr>
              <a:t>Bidrage til et positivt og ansvarligt arbejdsmiljø</a:t>
            </a:r>
          </a:p>
          <a:p>
            <a:endParaRPr lang="da-DK" sz="1800">
              <a:solidFill>
                <a:srgbClr val="1E1E1E"/>
              </a:solidFill>
            </a:endParaRPr>
          </a:p>
          <a:p>
            <a:r>
              <a:rPr lang="da-DK" sz="1800">
                <a:solidFill>
                  <a:srgbClr val="1E1E1E"/>
                </a:solidFill>
              </a:rPr>
              <a:t>Forhindre fejl og gentagende ulykker ved en løbende dialog om sikkerheden</a:t>
            </a:r>
          </a:p>
          <a:p>
            <a:endParaRPr lang="da-DK" sz="1800">
              <a:solidFill>
                <a:srgbClr val="1E1E1E"/>
              </a:solidFill>
            </a:endParaRPr>
          </a:p>
          <a:p>
            <a:r>
              <a:rPr lang="da-DK" sz="1800">
                <a:solidFill>
                  <a:srgbClr val="1E1E1E"/>
                </a:solidFill>
              </a:rPr>
              <a:t>Mindske sygefraværet og mistrivsel   </a:t>
            </a:r>
            <a:endParaRPr lang="da-DK" sz="180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B7F7CCC-FBC4-1D31-46BE-879CF407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0091DF-8FA6-0DAC-B6D5-4F652E77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5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55081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94F62-92C1-73CB-D754-1057905C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1167202" cy="893928"/>
          </a:xfrm>
        </p:spPr>
        <p:txBody>
          <a:bodyPr/>
          <a:lstStyle/>
          <a:p>
            <a:r>
              <a:rPr lang="da-DK"/>
              <a:t>Hvordan kan vi arbejde med sikkerhedskulturen?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B1A452-7415-3A38-12D4-D8CC8B32A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752002" cy="3936992"/>
          </a:xfrm>
        </p:spPr>
        <p:txBody>
          <a:bodyPr/>
          <a:lstStyle/>
          <a:p>
            <a:r>
              <a:rPr lang="da-DK" sz="1800" b="1" dirty="0"/>
              <a:t>Ledelsesengagement: </a:t>
            </a:r>
            <a:r>
              <a:rPr lang="da-DK" sz="1800" dirty="0"/>
              <a:t>Aktiv interesse og engagement i sikkerhed fra ledelsens side.</a:t>
            </a:r>
          </a:p>
          <a:p>
            <a:endParaRPr lang="da-DK" sz="1800" dirty="0"/>
          </a:p>
          <a:p>
            <a:r>
              <a:rPr lang="da-DK" sz="1800" b="1" dirty="0"/>
              <a:t>Medarbejderinvolvering</a:t>
            </a:r>
            <a:r>
              <a:rPr lang="da-DK" sz="1800" dirty="0"/>
              <a:t>: Aktiv deltagelse fra medarbejderne i identifikation og løsning af sikkerhedsproblemer.</a:t>
            </a:r>
          </a:p>
          <a:p>
            <a:endParaRPr lang="da-DK" sz="1800" dirty="0"/>
          </a:p>
          <a:p>
            <a:r>
              <a:rPr lang="da-DK" sz="1800" b="1" dirty="0"/>
              <a:t>Tydelige procedurer: </a:t>
            </a:r>
            <a:r>
              <a:rPr lang="da-DK" sz="1800" dirty="0"/>
              <a:t>Vi ved, hvad vi skal gøre når uheldigt sker.</a:t>
            </a:r>
          </a:p>
          <a:p>
            <a:endParaRPr lang="da-DK" sz="1800" dirty="0"/>
          </a:p>
          <a:p>
            <a:r>
              <a:rPr lang="da-DK" sz="1800" b="1" dirty="0"/>
              <a:t>En sikker adfærd</a:t>
            </a:r>
            <a:r>
              <a:rPr lang="da-DK" sz="1800" dirty="0"/>
              <a:t>: Har vi en adfærd i hele organisationen, der understøtter en god sikkerhedskultur? </a:t>
            </a:r>
          </a:p>
          <a:p>
            <a:endParaRPr lang="da-DK" sz="1800" dirty="0"/>
          </a:p>
          <a:p>
            <a:r>
              <a:rPr lang="da-DK" sz="1800" b="1" dirty="0"/>
              <a:t>En psykologisk tryg kultur: </a:t>
            </a:r>
            <a:r>
              <a:rPr lang="da-DK" sz="1800" dirty="0"/>
              <a:t>Kan vi snakke om vores egen uhensigtsmæssige adfærd?</a:t>
            </a:r>
            <a:endParaRPr lang="da-DK" sz="1800" b="1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AFA6AF4-C9A0-47F5-2917-3A2FE32D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F47B1FF-1DAF-06B1-2940-D5CD2921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94898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F5075-3C90-D05D-F726-45DEFB32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Film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47CC40-E1C7-B9BF-EB48-939AE9AE2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926" y="5611252"/>
            <a:ext cx="6471740" cy="526747"/>
          </a:xfrm>
        </p:spPr>
        <p:txBody>
          <a:bodyPr/>
          <a:lstStyle/>
          <a:p>
            <a:pPr marL="0" indent="0">
              <a:buNone/>
            </a:pPr>
            <a:r>
              <a:rPr lang="da-DK">
                <a:hlinkClick r:id="rId2"/>
              </a:rPr>
              <a:t>www.video.kk.dk/video/94116453/hvad-er-sikkerhedsklima-og-kultur </a:t>
            </a:r>
            <a:r>
              <a:rPr lang="da-DK"/>
              <a:t> </a:t>
            </a:r>
          </a:p>
          <a:p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78EE441-A0A8-1C09-0A8F-820CBF4DA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73256F3-540B-AA3D-3DBE-88010D1E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7</a:t>
            </a:fld>
            <a:endParaRPr lang="da-DK" noProof="0"/>
          </a:p>
        </p:txBody>
      </p:sp>
      <p:pic>
        <p:nvPicPr>
          <p:cNvPr id="6" name="Billede 5">
            <a:hlinkClick r:id="rId2"/>
            <a:extLst>
              <a:ext uri="{FF2B5EF4-FFF2-40B4-BE49-F238E27FC236}">
                <a16:creationId xmlns:a16="http://schemas.microsoft.com/office/drawing/2014/main" id="{E578F2D1-00CE-AC59-7BF8-5218E77EE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926" y="1886249"/>
            <a:ext cx="6471740" cy="36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5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75E92-D6C0-AA06-5B12-680813E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Dialog i grupper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38AB6D-E04C-EAED-74F3-B345F875F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kan vi forbedre sikkerheden og sikkerhedskulturen hos os? Prøv at drøfte hvad vi kan gøre hver især:</a:t>
            </a:r>
          </a:p>
          <a:p>
            <a:pPr lvl="1"/>
            <a:r>
              <a:rPr lang="da-DK" dirty="0"/>
              <a:t>Individ</a:t>
            </a:r>
          </a:p>
          <a:p>
            <a:pPr lvl="1"/>
            <a:r>
              <a:rPr lang="da-DK" dirty="0"/>
              <a:t>Gruppe</a:t>
            </a:r>
          </a:p>
          <a:p>
            <a:pPr lvl="1"/>
            <a:r>
              <a:rPr lang="da-DK" dirty="0"/>
              <a:t>Ledelsen</a:t>
            </a:r>
          </a:p>
          <a:p>
            <a:pPr lvl="1"/>
            <a:r>
              <a:rPr lang="da-DK" dirty="0"/>
              <a:t>Organisation/Arbejdsmiljøgruppe</a:t>
            </a:r>
          </a:p>
          <a:p>
            <a:pPr lvl="1"/>
            <a:endParaRPr lang="da-DK" dirty="0"/>
          </a:p>
          <a:p>
            <a:r>
              <a:rPr lang="da-DK" dirty="0"/>
              <a:t>Hvordan kan vi i de forskellige grupper arbejde med sikkerhedskulturen?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0D56E99-BA95-5918-00F9-7D187F8F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2B0AE9C-72F3-9FF7-08EB-EAC42855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8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0751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85ED1-C6BD-33B3-B4F7-620CE149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IGLO-modellen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9F1AE5-7052-5900-F7F2-59A8BAA56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65" y="1788196"/>
            <a:ext cx="10300316" cy="339027"/>
          </a:xfrm>
        </p:spPr>
        <p:txBody>
          <a:bodyPr/>
          <a:lstStyle/>
          <a:p>
            <a:r>
              <a:rPr lang="da-DK" dirty="0"/>
              <a:t>Hvordan kan vi arbejde med sikkerhedskulturen?</a:t>
            </a:r>
          </a:p>
          <a:p>
            <a:pPr marL="0" indent="0">
              <a:buNone/>
            </a:pPr>
            <a:r>
              <a:rPr lang="da-DK" dirty="0"/>
              <a:t>	- Eksempler hentet fra AT-kvikguide til forebyggelse af arbejdsulykker</a:t>
            </a:r>
          </a:p>
          <a:p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CF3B80-2F51-A992-C525-DC852D2A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9</a:t>
            </a:fld>
            <a:endParaRPr lang="da-DK" noProof="0"/>
          </a:p>
        </p:txBody>
      </p:sp>
      <p:sp>
        <p:nvSpPr>
          <p:cNvPr id="8" name="Tekstfelt 7" descr="Individ:&#10;Følg sikkerhedsreglerne, &#10;og få dine kolleger til at &#10;gøre det samme. &#10;&#10;Reagér hvis du ser &#10;noget, der kan føre til &#10;en ulykke. &#10;&#10;Bidrag med gode idéer &#10;til at forbedre sikkerheden. &#10;">
            <a:extLst>
              <a:ext uri="{FF2B5EF4-FFF2-40B4-BE49-F238E27FC236}">
                <a16:creationId xmlns:a16="http://schemas.microsoft.com/office/drawing/2014/main" id="{1D1A462A-8FC2-E296-4B34-6FDEDEB9FA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5983" y="3154016"/>
            <a:ext cx="247153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Individ:</a:t>
            </a:r>
          </a:p>
          <a:p>
            <a:r>
              <a:rPr lang="da-DK" sz="1600" dirty="0"/>
              <a:t>Følg sikkerhedsreglerne, </a:t>
            </a:r>
          </a:p>
          <a:p>
            <a:r>
              <a:rPr lang="da-DK" sz="1600" dirty="0"/>
              <a:t>og få dine kolleger til at </a:t>
            </a:r>
          </a:p>
          <a:p>
            <a:r>
              <a:rPr lang="da-DK" sz="1600" dirty="0"/>
              <a:t>gøre det samme. </a:t>
            </a:r>
          </a:p>
          <a:p>
            <a:endParaRPr lang="da-DK" sz="1600" dirty="0"/>
          </a:p>
          <a:p>
            <a:r>
              <a:rPr lang="da-DK" sz="1600" dirty="0"/>
              <a:t>Reagér hvis du ser </a:t>
            </a:r>
          </a:p>
          <a:p>
            <a:r>
              <a:rPr lang="da-DK" sz="1600" dirty="0"/>
              <a:t>noget, der kan føre til </a:t>
            </a:r>
          </a:p>
          <a:p>
            <a:r>
              <a:rPr lang="da-DK" sz="1600" dirty="0"/>
              <a:t>en ulykke. 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1600" dirty="0"/>
              <a:t>Bidrag med gode idéer </a:t>
            </a:r>
          </a:p>
          <a:p>
            <a:r>
              <a:rPr lang="da-DK" sz="1600" dirty="0"/>
              <a:t>til at forbedre sikkerheden. </a:t>
            </a:r>
          </a:p>
          <a:p>
            <a:endParaRPr lang="da-DK" sz="2000" dirty="0"/>
          </a:p>
        </p:txBody>
      </p:sp>
      <p:sp>
        <p:nvSpPr>
          <p:cNvPr id="9" name="Tekstfelt 8" descr="Gruppe:&#10;Sæt fokus på sikkerhed ved at tale om det. &#10;&#10;Skab en kultur, hvor det er i orden at tale om fejl, så man kan lære af det. &#10;&#10;Fokusér på at forebygge - ikke på hvem der har skylden.&#10;">
            <a:extLst>
              <a:ext uri="{FF2B5EF4-FFF2-40B4-BE49-F238E27FC236}">
                <a16:creationId xmlns:a16="http://schemas.microsoft.com/office/drawing/2014/main" id="{F28BAC40-7592-9C38-6CC1-914226B77F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432313" y="3154018"/>
            <a:ext cx="247153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Gruppe:</a:t>
            </a:r>
          </a:p>
          <a:p>
            <a:r>
              <a:rPr lang="da-DK" sz="1600" dirty="0"/>
              <a:t>Sæt fokus på sikkerhed ved at tale om det. </a:t>
            </a:r>
          </a:p>
          <a:p>
            <a:endParaRPr lang="da-DK" sz="1600" dirty="0"/>
          </a:p>
          <a:p>
            <a:r>
              <a:rPr lang="da-DK" sz="1600" dirty="0"/>
              <a:t>Skab en kultur, hvor det er i orden at tale om fejl, så man kan lære af det. </a:t>
            </a:r>
          </a:p>
          <a:p>
            <a:endParaRPr lang="da-DK" sz="1600" dirty="0"/>
          </a:p>
          <a:p>
            <a:r>
              <a:rPr lang="da-DK" sz="1600" dirty="0"/>
              <a:t>Fokusér på at forebygge - ikke på hvem der har skylden.</a:t>
            </a:r>
            <a:endParaRPr lang="da-DK" sz="2000" dirty="0"/>
          </a:p>
        </p:txBody>
      </p:sp>
      <p:sp>
        <p:nvSpPr>
          <p:cNvPr id="10" name="Tekstfelt 9" descr="Ledelse:&#10;Gå forrest og vær en &#10;rollemodel. &#10;&#10;Tag godt imod forslag &#10;fra medarbejderne der &#10;kan forbedre sikkerheden.&#10; &#10;Sikre at nye medarbejdere får&#10;en grundig introduktion">
            <a:extLst>
              <a:ext uri="{FF2B5EF4-FFF2-40B4-BE49-F238E27FC236}">
                <a16:creationId xmlns:a16="http://schemas.microsoft.com/office/drawing/2014/main" id="{02854A3A-68C8-2B11-11AF-E3B4E9B41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208643" y="3154016"/>
            <a:ext cx="247153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Ledelse:</a:t>
            </a:r>
          </a:p>
          <a:p>
            <a:r>
              <a:rPr lang="da-DK" sz="1600" dirty="0"/>
              <a:t>Gå forrest og vær en </a:t>
            </a:r>
          </a:p>
          <a:p>
            <a:r>
              <a:rPr lang="da-DK" sz="1600" dirty="0"/>
              <a:t>rollemodel. </a:t>
            </a:r>
          </a:p>
          <a:p>
            <a:endParaRPr lang="da-DK" sz="1600" dirty="0"/>
          </a:p>
          <a:p>
            <a:r>
              <a:rPr lang="da-DK" sz="1600" dirty="0"/>
              <a:t>Tag godt imod forslag </a:t>
            </a:r>
          </a:p>
          <a:p>
            <a:r>
              <a:rPr lang="da-DK" sz="1600" dirty="0"/>
              <a:t>fra medarbejderne der </a:t>
            </a:r>
          </a:p>
          <a:p>
            <a:r>
              <a:rPr lang="da-DK" sz="1600" dirty="0"/>
              <a:t>kan forbedre sikkerheden.</a:t>
            </a:r>
          </a:p>
          <a:p>
            <a:r>
              <a:rPr lang="da-DK" sz="1600" dirty="0"/>
              <a:t> </a:t>
            </a:r>
          </a:p>
          <a:p>
            <a:r>
              <a:rPr lang="da-DK" sz="1600" dirty="0"/>
              <a:t>Sikre at nye medarbejdere får</a:t>
            </a:r>
          </a:p>
          <a:p>
            <a:r>
              <a:rPr lang="da-DK" sz="1600" dirty="0"/>
              <a:t>en grundig introduktion. </a:t>
            </a:r>
            <a:endParaRPr lang="da-DK" sz="2000" dirty="0"/>
          </a:p>
        </p:txBody>
      </p:sp>
      <p:sp>
        <p:nvSpPr>
          <p:cNvPr id="11" name="Tekstfelt 10" descr="Organisation:&#10;Tænk sikkerhed ind i &#10;alle relevante processer &#10;og opgaver. &#10;&#10;Sørg for, at både medarbejdere og ledere &#10;ved, hvem de skal &#10;kontakte med forslag &#10;om at forbedre sikkerheden. Supplér eventuelt med en risikovurdering. &#10;">
            <a:extLst>
              <a:ext uri="{FF2B5EF4-FFF2-40B4-BE49-F238E27FC236}">
                <a16:creationId xmlns:a16="http://schemas.microsoft.com/office/drawing/2014/main" id="{C8181120-C7F7-AA03-6A74-F7493EA8B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84973" y="3154016"/>
            <a:ext cx="2471530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Organisation:</a:t>
            </a:r>
          </a:p>
          <a:p>
            <a:r>
              <a:rPr lang="da-DK" sz="1600" dirty="0"/>
              <a:t>Tænk sikkerhed ind i </a:t>
            </a:r>
          </a:p>
          <a:p>
            <a:r>
              <a:rPr lang="da-DK" sz="1600" dirty="0"/>
              <a:t>alle relevante processer </a:t>
            </a:r>
          </a:p>
          <a:p>
            <a:r>
              <a:rPr lang="da-DK" sz="1600" dirty="0"/>
              <a:t>og opgaver. </a:t>
            </a:r>
          </a:p>
          <a:p>
            <a:endParaRPr lang="da-DK" sz="1600" dirty="0"/>
          </a:p>
          <a:p>
            <a:r>
              <a:rPr lang="da-DK" sz="1600" dirty="0"/>
              <a:t>Sørg for, at både medarbejdere og ledere </a:t>
            </a:r>
          </a:p>
          <a:p>
            <a:r>
              <a:rPr lang="da-DK" sz="1600" dirty="0"/>
              <a:t>ved, hvem de skal </a:t>
            </a:r>
          </a:p>
          <a:p>
            <a:r>
              <a:rPr lang="da-DK" sz="1600" dirty="0"/>
              <a:t>kontakte med forslag </a:t>
            </a:r>
          </a:p>
          <a:p>
            <a:r>
              <a:rPr lang="da-DK" sz="1600" dirty="0"/>
              <a:t>om at forbedre sikkerheden. Supplér eventuelt med en risikovurdering. </a:t>
            </a:r>
          </a:p>
        </p:txBody>
      </p:sp>
    </p:spTree>
    <p:extLst>
      <p:ext uri="{BB962C8B-B14F-4D97-AF65-F5344CB8AC3E}">
        <p14:creationId xmlns:p14="http://schemas.microsoft.com/office/powerpoint/2010/main" val="26629983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f7bb711f-d0b3-4cb9-a474-d913f67637e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8602B5E0C7048B411296E1B7B0F23" ma:contentTypeVersion="19" ma:contentTypeDescription="Opret et nyt dokument." ma:contentTypeScope="" ma:versionID="864a08ff4108b569f60e64de43fc48fa">
  <xsd:schema xmlns:xsd="http://www.w3.org/2001/XMLSchema" xmlns:xs="http://www.w3.org/2001/XMLSchema" xmlns:p="http://schemas.microsoft.com/office/2006/metadata/properties" xmlns:ns2="91229f19-c9ad-4754-b616-d97f67218542" xmlns:ns3="ef51dc1f-7890-4957-b8f7-20eb797a4e67" xmlns:ns4="0dd46b0f-e2c7-4a31-a61e-54a1e81a6d74" targetNamespace="http://schemas.microsoft.com/office/2006/metadata/properties" ma:root="true" ma:fieldsID="dd1c14eeabcbb7c851935c5e879323b8" ns2:_="" ns3:_="" ns4:_="">
    <xsd:import namespace="91229f19-c9ad-4754-b616-d97f67218542"/>
    <xsd:import namespace="ef51dc1f-7890-4957-b8f7-20eb797a4e67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29f19-c9ad-4754-b616-d97f672185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1dc1f-7890-4957-b8f7-20eb797a4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5787fd7-8776-44e6-8245-e4d2ee592816}" ma:internalName="TaxCatchAll" ma:showField="CatchAllData" ma:web="ef51dc1f-7890-4957-b8f7-20eb797a4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91229f19-c9ad-4754-b616-d97f67218542" xsi:nil="true"/>
    <lcf76f155ced4ddcb4097134ff3c332f xmlns="91229f19-c9ad-4754-b616-d97f67218542">
      <Terms xmlns="http://schemas.microsoft.com/office/infopath/2007/PartnerControls"/>
    </lcf76f155ced4ddcb4097134ff3c332f>
    <TaxCatchAll xmlns="0dd46b0f-e2c7-4a31-a61e-54a1e81a6d74" xsi:nil="true"/>
    <MediaLengthInSeconds xmlns="91229f19-c9ad-4754-b616-d97f67218542" xsi:nil="true"/>
    <SharedWithUsers xmlns="ef51dc1f-7890-4957-b8f7-20eb797a4e6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8FD6B-315C-4682-8F2A-CDE206B98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29f19-c9ad-4754-b616-d97f67218542"/>
    <ds:schemaRef ds:uri="ef51dc1f-7890-4957-b8f7-20eb797a4e67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b238cc9-acee-4e21-a994-3b05b6cc64f6"/>
    <ds:schemaRef ds:uri="http://purl.org/dc/dcmitype/"/>
    <ds:schemaRef ds:uri="http://schemas.microsoft.com/office/2006/metadata/properties"/>
    <ds:schemaRef ds:uri="a22b1f01-9b60-4c03-93d9-0dde0b1e55df"/>
    <ds:schemaRef ds:uri="http://purl.org/dc/elements/1.1/"/>
    <ds:schemaRef ds:uri="91229f19-c9ad-4754-b616-d97f67218542"/>
    <ds:schemaRef ds:uri="0dd46b0f-e2c7-4a31-a61e-54a1e81a6d74"/>
    <ds:schemaRef ds:uri="ef51dc1f-7890-4957-b8f7-20eb797a4e67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102</TotalTime>
  <Words>816</Words>
  <Application>Microsoft Office PowerPoint</Application>
  <PresentationFormat>Widescreen</PresentationFormat>
  <Paragraphs>153</Paragraphs>
  <Slides>10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KBH Black</vt:lpstr>
      <vt:lpstr>KBH Tekst</vt:lpstr>
      <vt:lpstr>KBH</vt:lpstr>
      <vt:lpstr>Arial</vt:lpstr>
      <vt:lpstr>KBH Medium</vt:lpstr>
      <vt:lpstr>Blank</vt:lpstr>
      <vt:lpstr>UK Blank</vt:lpstr>
      <vt:lpstr>Dialog om sikkerhedskulturen</vt:lpstr>
      <vt:lpstr>Dagsorden</vt:lpstr>
      <vt:lpstr>Temperaturen på sikkerhedskulturen</vt:lpstr>
      <vt:lpstr>Sikkerhedskultur - hvad snakker vi om?</vt:lpstr>
      <vt:lpstr>Hvad kan et fokus på vores sikkerhedskultur bidrage til?</vt:lpstr>
      <vt:lpstr>Hvordan kan vi arbejde med sikkerhedskulturen?</vt:lpstr>
      <vt:lpstr>Film</vt:lpstr>
      <vt:lpstr>Dialog i grupper </vt:lpstr>
      <vt:lpstr>IGLO-modellen</vt:lpstr>
      <vt:lpstr>Tak for i dag!</vt:lpstr>
    </vt:vector>
  </TitlesOfParts>
  <Company>Københavns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Sikkerhedsklima</dc:title>
  <dc:creator>Kristian Haldrup</dc:creator>
  <cp:lastModifiedBy>Frida Kjær</cp:lastModifiedBy>
  <cp:revision>2</cp:revision>
  <dcterms:created xsi:type="dcterms:W3CDTF">2023-08-29T11:48:42Z</dcterms:created>
  <dcterms:modified xsi:type="dcterms:W3CDTF">2024-05-03T08:26:09Z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0x0101006928602B5E0C7048B411296E1B7B0F23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  <property fmtid="{D5CDD505-2E9C-101B-9397-08002B2CF9AE}" pid="13" name="CloudStatistics_StoryID">
    <vt:lpwstr>51b8a9b4-dd6e-49cd-bb16-d56663510c05</vt:lpwstr>
  </property>
</Properties>
</file>