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4"/>
    <p:sldMasterId id="2147483814" r:id="rId5"/>
  </p:sldMasterIdLst>
  <p:notesMasterIdLst>
    <p:notesMasterId r:id="rId20"/>
  </p:notesMasterIdLst>
  <p:handoutMasterIdLst>
    <p:handoutMasterId r:id="rId21"/>
  </p:handoutMasterIdLst>
  <p:sldIdLst>
    <p:sldId id="274" r:id="rId6"/>
    <p:sldId id="282" r:id="rId7"/>
    <p:sldId id="1033" r:id="rId8"/>
    <p:sldId id="1856" r:id="rId9"/>
    <p:sldId id="1848" r:id="rId10"/>
    <p:sldId id="1853" r:id="rId11"/>
    <p:sldId id="1849" r:id="rId12"/>
    <p:sldId id="1854" r:id="rId13"/>
    <p:sldId id="1845" r:id="rId14"/>
    <p:sldId id="1858" r:id="rId15"/>
    <p:sldId id="1857" r:id="rId16"/>
    <p:sldId id="1841" r:id="rId17"/>
    <p:sldId id="1843" r:id="rId18"/>
    <p:sldId id="1855" r:id="rId19"/>
  </p:sldIdLst>
  <p:sldSz cx="12192000" cy="6858000"/>
  <p:notesSz cx="6858000" cy="9144000"/>
  <p:embeddedFontLst>
    <p:embeddedFont>
      <p:font typeface="KBH" panose="00000500000000000000" pitchFamily="2" charset="0"/>
      <p:regular r:id="rId22"/>
      <p:bold r:id="rId23"/>
      <p:italic r:id="rId24"/>
      <p:boldItalic r:id="rId25"/>
    </p:embeddedFont>
    <p:embeddedFont>
      <p:font typeface="KBH Black" panose="00000A00000000000000" pitchFamily="2" charset="0"/>
      <p:bold r:id="rId26"/>
      <p:boldItalic r:id="rId27"/>
    </p:embeddedFont>
    <p:embeddedFont>
      <p:font typeface="KBH Medium" panose="00000600000000000000" pitchFamily="2" charset="0"/>
      <p:regular r:id="rId28"/>
      <p:italic r:id="rId29"/>
    </p:embeddedFont>
    <p:embeddedFont>
      <p:font typeface="KBH Tekst" panose="00000500000000000000" pitchFamily="2" charset="0"/>
      <p:regular r:id="rId30"/>
      <p:bold r:id="rId31"/>
      <p:italic r:id="rId32"/>
      <p:boldItalic r:id="rId33"/>
    </p:embeddedFont>
  </p:embeddedFontLst>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8522" autoAdjust="0"/>
  </p:normalViewPr>
  <p:slideViewPr>
    <p:cSldViewPr snapToGrid="0" showGuides="1">
      <p:cViewPr varScale="1">
        <p:scale>
          <a:sx n="65" d="100"/>
          <a:sy n="65" d="100"/>
        </p:scale>
        <p:origin x="96" y="7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03/05/2024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03/05/2024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Denne PowerPoint præsentation har til formål at facilitere et møde I MED-gruppen om sikkerhedskultur. Det er første led og videreføres i PowerPoint 2, hvor drøftelsen videreføres til medarbejdergruppen.</a:t>
            </a:r>
          </a:p>
          <a:p>
            <a:endParaRPr lang="da-DK" dirty="0"/>
          </a:p>
          <a:p>
            <a:r>
              <a:rPr lang="da-DK" dirty="0"/>
              <a:t>I løbet af PowerPoint-præsentationen vil du som facilitator kunne læse notater her i notat-sporet. Du vil kunne hente inspiration og uddybende bemærkninger om de konkrete slides. </a:t>
            </a:r>
          </a:p>
          <a:p>
            <a:endParaRPr lang="da-DK" dirty="0"/>
          </a:p>
          <a:p>
            <a:r>
              <a:rPr lang="da-DK" dirty="0"/>
              <a:t>PowerPoint-præsentationen tager ca. 1½ time at gennemføre. </a:t>
            </a:r>
          </a:p>
          <a:p>
            <a:endParaRPr lang="da-DK" dirty="0"/>
          </a:p>
          <a:p>
            <a:r>
              <a:rPr lang="da-DK" dirty="0"/>
              <a:t>Senere i præsentationen indgår en film, som I kan vælge at fravælge, hvis I prioriterer, at brugen tiden på dialog. </a:t>
            </a:r>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dirty="0"/>
          </a:p>
        </p:txBody>
      </p:sp>
    </p:spTree>
    <p:extLst>
      <p:ext uri="{BB962C8B-B14F-4D97-AF65-F5344CB8AC3E}">
        <p14:creationId xmlns:p14="http://schemas.microsoft.com/office/powerpoint/2010/main" val="261680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Sidste slide kan I bruge til en evaluering og vurdering af, hvorvidt I kan genkende det fra jeres egen arbejdsplads. </a:t>
            </a:r>
          </a:p>
          <a:p>
            <a:endParaRPr lang="da-DK" dirty="0"/>
          </a:p>
          <a:p>
            <a:r>
              <a:rPr lang="da-DK" dirty="0"/>
              <a:t>Fundet via: NUL ARBEJDSULYKKER er et kampagnesamarbejde mellem Arbejdstilsynet og Industriens Branchearbejdsmiljøråd koordineret af AT, DI og CO-I. ”Forebyggelse af arbejdsulykker Sikkerhedskultur”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57203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a:t>
            </a:fld>
            <a:endParaRPr lang="da-DK" dirty="0"/>
          </a:p>
        </p:txBody>
      </p:sp>
    </p:spTree>
    <p:extLst>
      <p:ext uri="{BB962C8B-B14F-4D97-AF65-F5344CB8AC3E}">
        <p14:creationId xmlns:p14="http://schemas.microsoft.com/office/powerpoint/2010/main" val="127618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Gennemgås som det står. Overordnet formål er at igangsætte dialogen omkring sikkerhedskulturen. Sikkerhedskulturen er et væsentlig aspekt i forebyggelsen af arbejdsulykker og spiller en central rolle i arbejdspladsens sikkerhed. </a:t>
            </a:r>
          </a:p>
          <a:p>
            <a:endParaRPr lang="da-DK" dirty="0"/>
          </a:p>
          <a:p>
            <a:r>
              <a:rPr lang="da-DK" dirty="0"/>
              <a:t>I første omgang vil det blot være MED, der skal tage drøftelsen, men for at det får liv på arbejdspladsen, er det også lagt op til, at den gode dialog viderebringes til alle medarbejdere. Derfor skal denne seance starte drøftelse om sikkerhedskulturen. </a:t>
            </a:r>
          </a:p>
        </p:txBody>
      </p:sp>
      <p:sp>
        <p:nvSpPr>
          <p:cNvPr id="4" name="Slide Number Placeholder 3"/>
          <p:cNvSpPr>
            <a:spLocks noGrp="1"/>
          </p:cNvSpPr>
          <p:nvPr>
            <p:ph type="sldNum" sz="quarter" idx="5"/>
          </p:nvPr>
        </p:nvSpPr>
        <p:spPr/>
        <p:txBody>
          <a:bodyPr/>
          <a:lstStyle/>
          <a:p>
            <a:fld id="{A16CFAD1-D197-4A88-B173-A6412E995EE5}" type="slidenum">
              <a:rPr lang="da-DK" smtClean="0"/>
              <a:pPr/>
              <a:t>3</a:t>
            </a:fld>
            <a:endParaRPr lang="da-DK" dirty="0"/>
          </a:p>
        </p:txBody>
      </p:sp>
    </p:spTree>
    <p:extLst>
      <p:ext uri="{BB962C8B-B14F-4D97-AF65-F5344CB8AC3E}">
        <p14:creationId xmlns:p14="http://schemas.microsoft.com/office/powerpoint/2010/main" val="74818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Drøft med siddemakkeren i 5-10 min.</a:t>
            </a:r>
          </a:p>
          <a:p>
            <a:endParaRPr lang="da-DK" dirty="0"/>
          </a:p>
          <a:p>
            <a:r>
              <a:rPr lang="da-DK" dirty="0"/>
              <a:t>Lav herefter en fælles opsamling ca. 10 min.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7200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Sikkerhedskulturen handler med andre ord om den måde ledelse og medarbejdere tænker, taler og forholder sig til sikkerhed og det at forebygge arbejdsulykker.</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32219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90827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Ledelsen spiller en særlig rolle i forhold til en stærk sikkerhedskultur. Både i forhold til at være rollemodel for sine medarbejdere, men også at inddrage medarbejderne i løsningen og identificeringen af sikkerhedskulturen.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69634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kunne arbejde med sikkerhedskulturen, er vi nødt til at kigge på vores adfærd og handlinger. Sikkerhedskulturen er den måde vi tænker, taler og forholder os til sikkerhed på. Derfor bliver vi også nødt til at kigge på vores egne og kollegers adfærd. </a:t>
            </a:r>
          </a:p>
          <a:p>
            <a:endParaRPr lang="da-DK" dirty="0"/>
          </a:p>
          <a:p>
            <a:r>
              <a:rPr lang="da-DK" dirty="0"/>
              <a:t>Prøv indledningsvis at drøfte, hvordan man er en god foregangsmand hos jer. Brug 10 min til en fælles snak. Hvad kræver det af os?</a:t>
            </a:r>
          </a:p>
          <a:p>
            <a:endParaRPr lang="da-DK" dirty="0"/>
          </a:p>
          <a:p>
            <a:r>
              <a:rPr lang="da-DK" dirty="0"/>
              <a:t>Herefter brug 15 min til at drøfte, hvordan man giver hinanden god feedback på hinandens adfærd samt, hvilken adfærd vi ønsker mere eller mindre af. </a:t>
            </a:r>
          </a:p>
          <a:p>
            <a:endParaRPr lang="da-DK" dirty="0"/>
          </a:p>
          <a:p>
            <a:r>
              <a:rPr lang="da-DK" dirty="0"/>
              <a:t>Husk at notere i arbejdsarket.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220903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det sidste - sid for dig selv og svar på disse spørgsmål. Brug 5 min.</a:t>
            </a:r>
          </a:p>
          <a:p>
            <a:endParaRPr lang="da-DK" dirty="0"/>
          </a:p>
          <a:p>
            <a:r>
              <a:rPr lang="da-DK" dirty="0"/>
              <a:t>Lav en fælles opsamling og snak om hvor meget I er enige i.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00201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5" name="Graphic 7">
            <a:extLst>
              <a:ext uri="{FF2B5EF4-FFF2-40B4-BE49-F238E27FC236}">
                <a16:creationId xmlns:a16="http://schemas.microsoft.com/office/drawing/2014/main" id="{010810A8-8A1E-4E68-A968-35AAC01A228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Tree>
    <p:extLst>
      <p:ext uri="{BB962C8B-B14F-4D97-AF65-F5344CB8AC3E}">
        <p14:creationId xmlns:p14="http://schemas.microsoft.com/office/powerpoint/2010/main" val="411708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13210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963954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212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7053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222835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44218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0072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46205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6304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2018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339739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7094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10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463432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3836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106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79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5241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69125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643681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67386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768726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3259867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2417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033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21134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69985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0925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UK_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2" name="Freeform 5">
            <a:extLst>
              <a:ext uri="{FF2B5EF4-FFF2-40B4-BE49-F238E27FC236}">
                <a16:creationId xmlns:a16="http://schemas.microsoft.com/office/drawing/2014/main" id="{5370CC76-BC33-4266-AB4D-7BA76C8F43B1}"/>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211087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K_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6" name="Freeform 5">
            <a:extLst>
              <a:ext uri="{FF2B5EF4-FFF2-40B4-BE49-F238E27FC236}">
                <a16:creationId xmlns:a16="http://schemas.microsoft.com/office/drawing/2014/main" id="{FF08C7C2-1250-4E95-836F-DF8697DA3072}"/>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96906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K_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lyst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lvl1pPr>
          </a:lstStyle>
          <a:p>
            <a:r>
              <a:rPr lang="da-DK" dirty="0"/>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Tree>
    <p:extLst>
      <p:ext uri="{BB962C8B-B14F-4D97-AF65-F5344CB8AC3E}">
        <p14:creationId xmlns:p14="http://schemas.microsoft.com/office/powerpoint/2010/main" val="315800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K_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9600" cy="1069117"/>
          </a:xfrm>
          <a:prstGeom prst="rect">
            <a:avLst/>
          </a:prstGeom>
          <a:blipFill>
            <a:blip r:embed="rId2"/>
            <a:stretch>
              <a:fillRect/>
            </a:stretch>
          </a:blip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6852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12192000" cy="6858000"/>
          </a:xfrm>
        </p:spPr>
        <p:txBody>
          <a:bodyPr tIns="36000"/>
          <a:lstStyle>
            <a:lvl1pPr marL="0" indent="0" algn="ctr">
              <a:buNone/>
              <a:defRPr sz="1600"/>
            </a:lvl1pPr>
          </a:lstStyle>
          <a:p>
            <a:r>
              <a:rPr lang="da-DK" dirty="0"/>
              <a:t>Klik her og indsæt mørkt billede, via fanen Indsæt, Billeder</a:t>
            </a:r>
          </a:p>
        </p:txBody>
      </p:sp>
      <p:sp>
        <p:nvSpPr>
          <p:cNvPr id="2" name="Title 1"/>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10443600" y="5068884"/>
            <a:ext cx="1025918"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201812" indent="0">
              <a:buNone/>
              <a:defRPr sz="100"/>
            </a:lvl2pPr>
            <a:lvl3pPr marL="447675" indent="0">
              <a:buNone/>
              <a:defRPr sz="100"/>
            </a:lvl3pPr>
            <a:lvl4pPr>
              <a:buNone/>
              <a:defRPr sz="100"/>
            </a:lvl4pPr>
            <a:lvl5pPr>
              <a:buNone/>
              <a:defRPr sz="100"/>
            </a:lvl5pPr>
          </a:lstStyle>
          <a:p>
            <a:pPr lvl="0"/>
            <a:r>
              <a:rPr lang="da-DK" dirty="0"/>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82106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K_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8196FC72-201B-407A-A802-431ADE6F4826}"/>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13458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UK_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21B4D8FC-6D8B-4361-9986-C27F230345B7}"/>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4017112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UK_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B7029384-3120-46FC-A04A-744BCE57FFE3}"/>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539635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UK_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Freeform 5">
            <a:extLst>
              <a:ext uri="{FF2B5EF4-FFF2-40B4-BE49-F238E27FC236}">
                <a16:creationId xmlns:a16="http://schemas.microsoft.com/office/drawing/2014/main" id="{ABB461E5-C616-4E1A-99C5-487CC6F3016D}"/>
              </a:ext>
            </a:extLst>
          </p:cNvPr>
          <p:cNvSpPr>
            <a:spLocks noChangeAspect="1" noEditPoints="1"/>
          </p:cNvSpPr>
          <p:nvPr userDrawn="1"/>
        </p:nvSpPr>
        <p:spPr bwMode="auto">
          <a:xfrm>
            <a:off x="10441654"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76934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UK_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endParaRPr lang="da-DK"/>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Freeform 5">
            <a:extLst>
              <a:ext uri="{FF2B5EF4-FFF2-40B4-BE49-F238E27FC236}">
                <a16:creationId xmlns:a16="http://schemas.microsoft.com/office/drawing/2014/main" id="{B0F9BB00-3F45-4846-ADFA-64E77FFC9713}"/>
              </a:ext>
            </a:extLst>
          </p:cNvPr>
          <p:cNvSpPr>
            <a:spLocks noChangeAspect="1" noEditPoints="1"/>
          </p:cNvSpPr>
          <p:nvPr userDrawn="1"/>
        </p:nvSpPr>
        <p:spPr bwMode="auto">
          <a:xfrm>
            <a:off x="6508735" y="5068798"/>
            <a:ext cx="1027807" cy="1069200"/>
          </a:xfrm>
          <a:custGeom>
            <a:avLst/>
            <a:gdLst>
              <a:gd name="T0" fmla="*/ 629 w 1308"/>
              <a:gd name="T1" fmla="*/ 309 h 1360"/>
              <a:gd name="T2" fmla="*/ 799 w 1308"/>
              <a:gd name="T3" fmla="*/ 354 h 1360"/>
              <a:gd name="T4" fmla="*/ 789 w 1308"/>
              <a:gd name="T5" fmla="*/ 317 h 1360"/>
              <a:gd name="T6" fmla="*/ 678 w 1308"/>
              <a:gd name="T7" fmla="*/ 475 h 1360"/>
              <a:gd name="T8" fmla="*/ 577 w 1308"/>
              <a:gd name="T9" fmla="*/ 453 h 1360"/>
              <a:gd name="T10" fmla="*/ 454 w 1308"/>
              <a:gd name="T11" fmla="*/ 521 h 1360"/>
              <a:gd name="T12" fmla="*/ 719 w 1308"/>
              <a:gd name="T13" fmla="*/ 577 h 1360"/>
              <a:gd name="T14" fmla="*/ 602 w 1308"/>
              <a:gd name="T15" fmla="*/ 749 h 1360"/>
              <a:gd name="T16" fmla="*/ 719 w 1308"/>
              <a:gd name="T17" fmla="*/ 604 h 1360"/>
              <a:gd name="T18" fmla="*/ 651 w 1308"/>
              <a:gd name="T19" fmla="*/ 274 h 1360"/>
              <a:gd name="T20" fmla="*/ 449 w 1308"/>
              <a:gd name="T21" fmla="*/ 579 h 1360"/>
              <a:gd name="T22" fmla="*/ 422 w 1308"/>
              <a:gd name="T23" fmla="*/ 539 h 1360"/>
              <a:gd name="T24" fmla="*/ 356 w 1308"/>
              <a:gd name="T25" fmla="*/ 539 h 1360"/>
              <a:gd name="T26" fmla="*/ 358 w 1308"/>
              <a:gd name="T27" fmla="*/ 626 h 1360"/>
              <a:gd name="T28" fmla="*/ 891 w 1308"/>
              <a:gd name="T29" fmla="*/ 521 h 1360"/>
              <a:gd name="T30" fmla="*/ 890 w 1308"/>
              <a:gd name="T31" fmla="*/ 626 h 1360"/>
              <a:gd name="T32" fmla="*/ 900 w 1308"/>
              <a:gd name="T33" fmla="*/ 568 h 1360"/>
              <a:gd name="T34" fmla="*/ 848 w 1308"/>
              <a:gd name="T35" fmla="*/ 539 h 1360"/>
              <a:gd name="T36" fmla="*/ 796 w 1308"/>
              <a:gd name="T37" fmla="*/ 568 h 1360"/>
              <a:gd name="T38" fmla="*/ 805 w 1308"/>
              <a:gd name="T39" fmla="*/ 626 h 1360"/>
              <a:gd name="T40" fmla="*/ 423 w 1308"/>
              <a:gd name="T41" fmla="*/ 334 h 1360"/>
              <a:gd name="T42" fmla="*/ 512 w 1308"/>
              <a:gd name="T43" fmla="*/ 385 h 1360"/>
              <a:gd name="T44" fmla="*/ 929 w 1308"/>
              <a:gd name="T45" fmla="*/ 843 h 1360"/>
              <a:gd name="T46" fmla="*/ 480 w 1308"/>
              <a:gd name="T47" fmla="*/ 890 h 1360"/>
              <a:gd name="T48" fmla="*/ 397 w 1308"/>
              <a:gd name="T49" fmla="*/ 908 h 1360"/>
              <a:gd name="T50" fmla="*/ 862 w 1308"/>
              <a:gd name="T51" fmla="*/ 908 h 1360"/>
              <a:gd name="T52" fmla="*/ 777 w 1308"/>
              <a:gd name="T53" fmla="*/ 978 h 1360"/>
              <a:gd name="T54" fmla="*/ 328 w 1308"/>
              <a:gd name="T55" fmla="*/ 939 h 1360"/>
              <a:gd name="T56" fmla="*/ 931 w 1308"/>
              <a:gd name="T57" fmla="*/ 939 h 1360"/>
              <a:gd name="T58" fmla="*/ 629 w 1308"/>
              <a:gd name="T59" fmla="*/ 1029 h 1360"/>
              <a:gd name="T60" fmla="*/ 238 w 1308"/>
              <a:gd name="T61" fmla="*/ 1117 h 1360"/>
              <a:gd name="T62" fmla="*/ 200 w 1308"/>
              <a:gd name="T63" fmla="*/ 1203 h 1360"/>
              <a:gd name="T64" fmla="*/ 367 w 1308"/>
              <a:gd name="T65" fmla="*/ 1228 h 1360"/>
              <a:gd name="T66" fmla="*/ 345 w 1308"/>
              <a:gd name="T67" fmla="*/ 1243 h 1360"/>
              <a:gd name="T68" fmla="*/ 841 w 1308"/>
              <a:gd name="T69" fmla="*/ 1251 h 1360"/>
              <a:gd name="T70" fmla="*/ 1167 w 1308"/>
              <a:gd name="T71" fmla="*/ 856 h 1360"/>
              <a:gd name="T72" fmla="*/ 1276 w 1308"/>
              <a:gd name="T73" fmla="*/ 883 h 1360"/>
              <a:gd name="T74" fmla="*/ 1233 w 1308"/>
              <a:gd name="T75" fmla="*/ 826 h 1360"/>
              <a:gd name="T76" fmla="*/ 782 w 1308"/>
              <a:gd name="T77" fmla="*/ 114 h 1360"/>
              <a:gd name="T78" fmla="*/ 786 w 1308"/>
              <a:gd name="T79" fmla="*/ 86 h 1360"/>
              <a:gd name="T80" fmla="*/ 852 w 1308"/>
              <a:gd name="T81" fmla="*/ 89 h 1360"/>
              <a:gd name="T82" fmla="*/ 1116 w 1308"/>
              <a:gd name="T83" fmla="*/ 312 h 1360"/>
              <a:gd name="T84" fmla="*/ 1101 w 1308"/>
              <a:gd name="T85" fmla="*/ 258 h 1360"/>
              <a:gd name="T86" fmla="*/ 629 w 1308"/>
              <a:gd name="T87" fmla="*/ 1360 h 1360"/>
              <a:gd name="T88" fmla="*/ 1177 w 1308"/>
              <a:gd name="T89" fmla="*/ 531 h 1360"/>
              <a:gd name="T90" fmla="*/ 1254 w 1308"/>
              <a:gd name="T91" fmla="*/ 414 h 1360"/>
              <a:gd name="T92" fmla="*/ 1177 w 1308"/>
              <a:gd name="T93" fmla="*/ 531 h 1360"/>
              <a:gd name="T94" fmla="*/ 1236 w 1308"/>
              <a:gd name="T95" fmla="*/ 615 h 1360"/>
              <a:gd name="T96" fmla="*/ 1308 w 1308"/>
              <a:gd name="T97" fmla="*/ 687 h 1360"/>
              <a:gd name="T98" fmla="*/ 1049 w 1308"/>
              <a:gd name="T99" fmla="*/ 144 h 1360"/>
              <a:gd name="T100" fmla="*/ 948 w 1308"/>
              <a:gd name="T101" fmla="*/ 180 h 1360"/>
              <a:gd name="T102" fmla="*/ 1126 w 1308"/>
              <a:gd name="T103" fmla="*/ 1056 h 1360"/>
              <a:gd name="T104" fmla="*/ 1140 w 1308"/>
              <a:gd name="T105" fmla="*/ 1033 h 1360"/>
              <a:gd name="T106" fmla="*/ 1051 w 1308"/>
              <a:gd name="T107" fmla="*/ 1085 h 1360"/>
              <a:gd name="T108" fmla="*/ 61 w 1308"/>
              <a:gd name="T109" fmla="*/ 983 h 1360"/>
              <a:gd name="T110" fmla="*/ 125 w 1308"/>
              <a:gd name="T111" fmla="*/ 922 h 1360"/>
              <a:gd name="T112" fmla="*/ 459 w 1308"/>
              <a:gd name="T113" fmla="*/ 139 h 1360"/>
              <a:gd name="T114" fmla="*/ 365 w 1308"/>
              <a:gd name="T115" fmla="*/ 57 h 1360"/>
              <a:gd name="T116" fmla="*/ 642 w 1308"/>
              <a:gd name="T117" fmla="*/ 112 h 1360"/>
              <a:gd name="T118" fmla="*/ 564 w 1308"/>
              <a:gd name="T119" fmla="*/ 49 h 1360"/>
              <a:gd name="T120" fmla="*/ 642 w 1308"/>
              <a:gd name="T121" fmla="*/ 112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8" h="1360">
                <a:moveTo>
                  <a:pt x="695" y="425"/>
                </a:moveTo>
                <a:cubicBezTo>
                  <a:pt x="695" y="432"/>
                  <a:pt x="695" y="432"/>
                  <a:pt x="695" y="432"/>
                </a:cubicBezTo>
                <a:cubicBezTo>
                  <a:pt x="563" y="432"/>
                  <a:pt x="563" y="432"/>
                  <a:pt x="563" y="432"/>
                </a:cubicBezTo>
                <a:cubicBezTo>
                  <a:pt x="563" y="425"/>
                  <a:pt x="563" y="425"/>
                  <a:pt x="563" y="425"/>
                </a:cubicBezTo>
                <a:cubicBezTo>
                  <a:pt x="563" y="425"/>
                  <a:pt x="563" y="425"/>
                  <a:pt x="563" y="425"/>
                </a:cubicBezTo>
                <a:cubicBezTo>
                  <a:pt x="563" y="410"/>
                  <a:pt x="629" y="309"/>
                  <a:pt x="629" y="309"/>
                </a:cubicBezTo>
                <a:cubicBezTo>
                  <a:pt x="629" y="309"/>
                  <a:pt x="695" y="410"/>
                  <a:pt x="695" y="425"/>
                </a:cubicBezTo>
                <a:close/>
                <a:moveTo>
                  <a:pt x="789" y="317"/>
                </a:moveTo>
                <a:cubicBezTo>
                  <a:pt x="777" y="316"/>
                  <a:pt x="766" y="320"/>
                  <a:pt x="758" y="328"/>
                </a:cubicBezTo>
                <a:cubicBezTo>
                  <a:pt x="757" y="328"/>
                  <a:pt x="758" y="329"/>
                  <a:pt x="758" y="329"/>
                </a:cubicBezTo>
                <a:cubicBezTo>
                  <a:pt x="763" y="327"/>
                  <a:pt x="769" y="327"/>
                  <a:pt x="775" y="329"/>
                </a:cubicBezTo>
                <a:cubicBezTo>
                  <a:pt x="787" y="332"/>
                  <a:pt x="797" y="342"/>
                  <a:pt x="799" y="354"/>
                </a:cubicBezTo>
                <a:cubicBezTo>
                  <a:pt x="802" y="375"/>
                  <a:pt x="787" y="392"/>
                  <a:pt x="767" y="392"/>
                </a:cubicBezTo>
                <a:cubicBezTo>
                  <a:pt x="764" y="392"/>
                  <a:pt x="761" y="391"/>
                  <a:pt x="758" y="391"/>
                </a:cubicBezTo>
                <a:cubicBezTo>
                  <a:pt x="758" y="390"/>
                  <a:pt x="757" y="391"/>
                  <a:pt x="758" y="392"/>
                </a:cubicBezTo>
                <a:cubicBezTo>
                  <a:pt x="765" y="399"/>
                  <a:pt x="775" y="403"/>
                  <a:pt x="786" y="403"/>
                </a:cubicBezTo>
                <a:cubicBezTo>
                  <a:pt x="811" y="403"/>
                  <a:pt x="830" y="382"/>
                  <a:pt x="829" y="358"/>
                </a:cubicBezTo>
                <a:cubicBezTo>
                  <a:pt x="828" y="336"/>
                  <a:pt x="810" y="318"/>
                  <a:pt x="789" y="317"/>
                </a:cubicBezTo>
                <a:moveTo>
                  <a:pt x="698" y="556"/>
                </a:moveTo>
                <a:cubicBezTo>
                  <a:pt x="698" y="556"/>
                  <a:pt x="693" y="522"/>
                  <a:pt x="693" y="511"/>
                </a:cubicBezTo>
                <a:cubicBezTo>
                  <a:pt x="693" y="495"/>
                  <a:pt x="709" y="489"/>
                  <a:pt x="709" y="489"/>
                </a:cubicBezTo>
                <a:cubicBezTo>
                  <a:pt x="711" y="453"/>
                  <a:pt x="711" y="453"/>
                  <a:pt x="711" y="453"/>
                </a:cubicBezTo>
                <a:cubicBezTo>
                  <a:pt x="681" y="453"/>
                  <a:pt x="681" y="453"/>
                  <a:pt x="681" y="453"/>
                </a:cubicBezTo>
                <a:cubicBezTo>
                  <a:pt x="678" y="475"/>
                  <a:pt x="678" y="475"/>
                  <a:pt x="678" y="475"/>
                </a:cubicBezTo>
                <a:cubicBezTo>
                  <a:pt x="652" y="475"/>
                  <a:pt x="652" y="475"/>
                  <a:pt x="652" y="475"/>
                </a:cubicBezTo>
                <a:cubicBezTo>
                  <a:pt x="649" y="453"/>
                  <a:pt x="649" y="453"/>
                  <a:pt x="649" y="453"/>
                </a:cubicBezTo>
                <a:cubicBezTo>
                  <a:pt x="609" y="453"/>
                  <a:pt x="609" y="453"/>
                  <a:pt x="609" y="453"/>
                </a:cubicBezTo>
                <a:cubicBezTo>
                  <a:pt x="606" y="475"/>
                  <a:pt x="606" y="475"/>
                  <a:pt x="606" y="475"/>
                </a:cubicBezTo>
                <a:cubicBezTo>
                  <a:pt x="580" y="475"/>
                  <a:pt x="580" y="475"/>
                  <a:pt x="580" y="475"/>
                </a:cubicBezTo>
                <a:cubicBezTo>
                  <a:pt x="577" y="453"/>
                  <a:pt x="577" y="453"/>
                  <a:pt x="577" y="453"/>
                </a:cubicBezTo>
                <a:cubicBezTo>
                  <a:pt x="548" y="453"/>
                  <a:pt x="548" y="453"/>
                  <a:pt x="548" y="453"/>
                </a:cubicBezTo>
                <a:cubicBezTo>
                  <a:pt x="550" y="489"/>
                  <a:pt x="550" y="489"/>
                  <a:pt x="550" y="489"/>
                </a:cubicBezTo>
                <a:cubicBezTo>
                  <a:pt x="550" y="489"/>
                  <a:pt x="565" y="495"/>
                  <a:pt x="565" y="511"/>
                </a:cubicBezTo>
                <a:cubicBezTo>
                  <a:pt x="565" y="522"/>
                  <a:pt x="561" y="556"/>
                  <a:pt x="561" y="556"/>
                </a:cubicBezTo>
                <a:lnTo>
                  <a:pt x="698" y="556"/>
                </a:lnTo>
                <a:close/>
                <a:moveTo>
                  <a:pt x="454" y="521"/>
                </a:moveTo>
                <a:cubicBezTo>
                  <a:pt x="454" y="511"/>
                  <a:pt x="454" y="511"/>
                  <a:pt x="454" y="511"/>
                </a:cubicBezTo>
                <a:cubicBezTo>
                  <a:pt x="454" y="484"/>
                  <a:pt x="435" y="468"/>
                  <a:pt x="411" y="468"/>
                </a:cubicBezTo>
                <a:cubicBezTo>
                  <a:pt x="387" y="468"/>
                  <a:pt x="367" y="484"/>
                  <a:pt x="367" y="511"/>
                </a:cubicBezTo>
                <a:cubicBezTo>
                  <a:pt x="367" y="521"/>
                  <a:pt x="367" y="521"/>
                  <a:pt x="367" y="521"/>
                </a:cubicBezTo>
                <a:lnTo>
                  <a:pt x="454" y="521"/>
                </a:lnTo>
                <a:close/>
                <a:moveTo>
                  <a:pt x="719" y="577"/>
                </a:moveTo>
                <a:cubicBezTo>
                  <a:pt x="540" y="577"/>
                  <a:pt x="540" y="577"/>
                  <a:pt x="540" y="577"/>
                </a:cubicBezTo>
                <a:cubicBezTo>
                  <a:pt x="540" y="604"/>
                  <a:pt x="540" y="604"/>
                  <a:pt x="540" y="604"/>
                </a:cubicBezTo>
                <a:cubicBezTo>
                  <a:pt x="540" y="604"/>
                  <a:pt x="551" y="609"/>
                  <a:pt x="551" y="622"/>
                </a:cubicBezTo>
                <a:cubicBezTo>
                  <a:pt x="551" y="647"/>
                  <a:pt x="531" y="745"/>
                  <a:pt x="535" y="816"/>
                </a:cubicBezTo>
                <a:cubicBezTo>
                  <a:pt x="598" y="816"/>
                  <a:pt x="598" y="816"/>
                  <a:pt x="598" y="816"/>
                </a:cubicBezTo>
                <a:cubicBezTo>
                  <a:pt x="602" y="749"/>
                  <a:pt x="602" y="749"/>
                  <a:pt x="602" y="749"/>
                </a:cubicBezTo>
                <a:cubicBezTo>
                  <a:pt x="604" y="732"/>
                  <a:pt x="615" y="722"/>
                  <a:pt x="629" y="722"/>
                </a:cubicBezTo>
                <a:cubicBezTo>
                  <a:pt x="643" y="722"/>
                  <a:pt x="654" y="732"/>
                  <a:pt x="656" y="749"/>
                </a:cubicBezTo>
                <a:cubicBezTo>
                  <a:pt x="661" y="816"/>
                  <a:pt x="661" y="816"/>
                  <a:pt x="661" y="816"/>
                </a:cubicBezTo>
                <a:cubicBezTo>
                  <a:pt x="724" y="816"/>
                  <a:pt x="724" y="816"/>
                  <a:pt x="724" y="816"/>
                </a:cubicBezTo>
                <a:cubicBezTo>
                  <a:pt x="727" y="745"/>
                  <a:pt x="708" y="647"/>
                  <a:pt x="708" y="622"/>
                </a:cubicBezTo>
                <a:cubicBezTo>
                  <a:pt x="708" y="609"/>
                  <a:pt x="719" y="604"/>
                  <a:pt x="719" y="604"/>
                </a:cubicBezTo>
                <a:cubicBezTo>
                  <a:pt x="719" y="577"/>
                  <a:pt x="719" y="577"/>
                  <a:pt x="719" y="577"/>
                </a:cubicBezTo>
                <a:moveTo>
                  <a:pt x="651" y="274"/>
                </a:moveTo>
                <a:cubicBezTo>
                  <a:pt x="651" y="262"/>
                  <a:pt x="641" y="252"/>
                  <a:pt x="629" y="252"/>
                </a:cubicBezTo>
                <a:cubicBezTo>
                  <a:pt x="617" y="252"/>
                  <a:pt x="607" y="262"/>
                  <a:pt x="607" y="274"/>
                </a:cubicBezTo>
                <a:cubicBezTo>
                  <a:pt x="607" y="286"/>
                  <a:pt x="617" y="296"/>
                  <a:pt x="629" y="296"/>
                </a:cubicBezTo>
                <a:cubicBezTo>
                  <a:pt x="641" y="296"/>
                  <a:pt x="651" y="286"/>
                  <a:pt x="651" y="274"/>
                </a:cubicBezTo>
                <a:moveTo>
                  <a:pt x="453" y="626"/>
                </a:moveTo>
                <a:cubicBezTo>
                  <a:pt x="464" y="626"/>
                  <a:pt x="464" y="626"/>
                  <a:pt x="464" y="626"/>
                </a:cubicBezTo>
                <a:cubicBezTo>
                  <a:pt x="464" y="610"/>
                  <a:pt x="464" y="610"/>
                  <a:pt x="464" y="610"/>
                </a:cubicBezTo>
                <a:cubicBezTo>
                  <a:pt x="464" y="610"/>
                  <a:pt x="450" y="607"/>
                  <a:pt x="450" y="593"/>
                </a:cubicBezTo>
                <a:cubicBezTo>
                  <a:pt x="450" y="593"/>
                  <a:pt x="450" y="593"/>
                  <a:pt x="450" y="593"/>
                </a:cubicBezTo>
                <a:cubicBezTo>
                  <a:pt x="449" y="579"/>
                  <a:pt x="449" y="579"/>
                  <a:pt x="449" y="579"/>
                </a:cubicBezTo>
                <a:cubicBezTo>
                  <a:pt x="463" y="568"/>
                  <a:pt x="463" y="568"/>
                  <a:pt x="463" y="568"/>
                </a:cubicBezTo>
                <a:cubicBezTo>
                  <a:pt x="465" y="539"/>
                  <a:pt x="465" y="539"/>
                  <a:pt x="465" y="539"/>
                </a:cubicBezTo>
                <a:cubicBezTo>
                  <a:pt x="446" y="539"/>
                  <a:pt x="446" y="539"/>
                  <a:pt x="446" y="539"/>
                </a:cubicBezTo>
                <a:cubicBezTo>
                  <a:pt x="443" y="560"/>
                  <a:pt x="443" y="560"/>
                  <a:pt x="443" y="560"/>
                </a:cubicBezTo>
                <a:cubicBezTo>
                  <a:pt x="424" y="560"/>
                  <a:pt x="424" y="560"/>
                  <a:pt x="424" y="560"/>
                </a:cubicBezTo>
                <a:cubicBezTo>
                  <a:pt x="422" y="539"/>
                  <a:pt x="422" y="539"/>
                  <a:pt x="422" y="539"/>
                </a:cubicBezTo>
                <a:cubicBezTo>
                  <a:pt x="411" y="539"/>
                  <a:pt x="411" y="539"/>
                  <a:pt x="411" y="539"/>
                </a:cubicBezTo>
                <a:cubicBezTo>
                  <a:pt x="400" y="539"/>
                  <a:pt x="400" y="539"/>
                  <a:pt x="400" y="539"/>
                </a:cubicBezTo>
                <a:cubicBezTo>
                  <a:pt x="397" y="560"/>
                  <a:pt x="397" y="560"/>
                  <a:pt x="397" y="560"/>
                </a:cubicBezTo>
                <a:cubicBezTo>
                  <a:pt x="378" y="560"/>
                  <a:pt x="378" y="560"/>
                  <a:pt x="378" y="560"/>
                </a:cubicBezTo>
                <a:cubicBezTo>
                  <a:pt x="376" y="539"/>
                  <a:pt x="376" y="539"/>
                  <a:pt x="376" y="539"/>
                </a:cubicBezTo>
                <a:cubicBezTo>
                  <a:pt x="356" y="539"/>
                  <a:pt x="356" y="539"/>
                  <a:pt x="356" y="539"/>
                </a:cubicBezTo>
                <a:cubicBezTo>
                  <a:pt x="359" y="568"/>
                  <a:pt x="359" y="568"/>
                  <a:pt x="359" y="568"/>
                </a:cubicBezTo>
                <a:cubicBezTo>
                  <a:pt x="372" y="579"/>
                  <a:pt x="372" y="579"/>
                  <a:pt x="372" y="579"/>
                </a:cubicBezTo>
                <a:cubicBezTo>
                  <a:pt x="371" y="593"/>
                  <a:pt x="371" y="593"/>
                  <a:pt x="371" y="593"/>
                </a:cubicBezTo>
                <a:cubicBezTo>
                  <a:pt x="371" y="593"/>
                  <a:pt x="371" y="593"/>
                  <a:pt x="371" y="593"/>
                </a:cubicBezTo>
                <a:cubicBezTo>
                  <a:pt x="371" y="607"/>
                  <a:pt x="358" y="610"/>
                  <a:pt x="358" y="610"/>
                </a:cubicBezTo>
                <a:cubicBezTo>
                  <a:pt x="358" y="626"/>
                  <a:pt x="358" y="626"/>
                  <a:pt x="358" y="626"/>
                </a:cubicBezTo>
                <a:cubicBezTo>
                  <a:pt x="368" y="626"/>
                  <a:pt x="368" y="626"/>
                  <a:pt x="368" y="626"/>
                </a:cubicBezTo>
                <a:cubicBezTo>
                  <a:pt x="368" y="680"/>
                  <a:pt x="341" y="758"/>
                  <a:pt x="341" y="816"/>
                </a:cubicBezTo>
                <a:cubicBezTo>
                  <a:pt x="411" y="816"/>
                  <a:pt x="411" y="816"/>
                  <a:pt x="411" y="816"/>
                </a:cubicBezTo>
                <a:cubicBezTo>
                  <a:pt x="481" y="816"/>
                  <a:pt x="481" y="816"/>
                  <a:pt x="481" y="816"/>
                </a:cubicBezTo>
                <a:cubicBezTo>
                  <a:pt x="481" y="758"/>
                  <a:pt x="454" y="680"/>
                  <a:pt x="453" y="626"/>
                </a:cubicBezTo>
                <a:close/>
                <a:moveTo>
                  <a:pt x="891" y="521"/>
                </a:moveTo>
                <a:cubicBezTo>
                  <a:pt x="891" y="511"/>
                  <a:pt x="891" y="511"/>
                  <a:pt x="891" y="511"/>
                </a:cubicBezTo>
                <a:cubicBezTo>
                  <a:pt x="891" y="484"/>
                  <a:pt x="872" y="468"/>
                  <a:pt x="848" y="468"/>
                </a:cubicBezTo>
                <a:cubicBezTo>
                  <a:pt x="824" y="468"/>
                  <a:pt x="804" y="484"/>
                  <a:pt x="804" y="511"/>
                </a:cubicBezTo>
                <a:cubicBezTo>
                  <a:pt x="804" y="521"/>
                  <a:pt x="804" y="521"/>
                  <a:pt x="804" y="521"/>
                </a:cubicBezTo>
                <a:lnTo>
                  <a:pt x="891" y="521"/>
                </a:lnTo>
                <a:close/>
                <a:moveTo>
                  <a:pt x="890" y="626"/>
                </a:moveTo>
                <a:cubicBezTo>
                  <a:pt x="901" y="626"/>
                  <a:pt x="901" y="626"/>
                  <a:pt x="901" y="626"/>
                </a:cubicBezTo>
                <a:cubicBezTo>
                  <a:pt x="901" y="610"/>
                  <a:pt x="901" y="610"/>
                  <a:pt x="901" y="610"/>
                </a:cubicBezTo>
                <a:cubicBezTo>
                  <a:pt x="901" y="610"/>
                  <a:pt x="887" y="607"/>
                  <a:pt x="887" y="593"/>
                </a:cubicBezTo>
                <a:cubicBezTo>
                  <a:pt x="887" y="593"/>
                  <a:pt x="887" y="593"/>
                  <a:pt x="887" y="593"/>
                </a:cubicBezTo>
                <a:cubicBezTo>
                  <a:pt x="886" y="579"/>
                  <a:pt x="886" y="579"/>
                  <a:pt x="886" y="579"/>
                </a:cubicBezTo>
                <a:cubicBezTo>
                  <a:pt x="900" y="568"/>
                  <a:pt x="900" y="568"/>
                  <a:pt x="900" y="568"/>
                </a:cubicBezTo>
                <a:cubicBezTo>
                  <a:pt x="902" y="539"/>
                  <a:pt x="902" y="539"/>
                  <a:pt x="902" y="539"/>
                </a:cubicBezTo>
                <a:cubicBezTo>
                  <a:pt x="883" y="539"/>
                  <a:pt x="883" y="539"/>
                  <a:pt x="883" y="539"/>
                </a:cubicBezTo>
                <a:cubicBezTo>
                  <a:pt x="880" y="560"/>
                  <a:pt x="880" y="560"/>
                  <a:pt x="880" y="560"/>
                </a:cubicBezTo>
                <a:cubicBezTo>
                  <a:pt x="861" y="560"/>
                  <a:pt x="861" y="560"/>
                  <a:pt x="861" y="560"/>
                </a:cubicBezTo>
                <a:cubicBezTo>
                  <a:pt x="859" y="539"/>
                  <a:pt x="859" y="539"/>
                  <a:pt x="859" y="539"/>
                </a:cubicBezTo>
                <a:cubicBezTo>
                  <a:pt x="848" y="539"/>
                  <a:pt x="848" y="539"/>
                  <a:pt x="848" y="539"/>
                </a:cubicBezTo>
                <a:cubicBezTo>
                  <a:pt x="837" y="539"/>
                  <a:pt x="837" y="539"/>
                  <a:pt x="837" y="539"/>
                </a:cubicBezTo>
                <a:cubicBezTo>
                  <a:pt x="834" y="560"/>
                  <a:pt x="834" y="560"/>
                  <a:pt x="834" y="560"/>
                </a:cubicBezTo>
                <a:cubicBezTo>
                  <a:pt x="815" y="560"/>
                  <a:pt x="815" y="560"/>
                  <a:pt x="815" y="560"/>
                </a:cubicBezTo>
                <a:cubicBezTo>
                  <a:pt x="813" y="539"/>
                  <a:pt x="813" y="539"/>
                  <a:pt x="813" y="539"/>
                </a:cubicBezTo>
                <a:cubicBezTo>
                  <a:pt x="793" y="539"/>
                  <a:pt x="793" y="539"/>
                  <a:pt x="793" y="539"/>
                </a:cubicBezTo>
                <a:cubicBezTo>
                  <a:pt x="796" y="568"/>
                  <a:pt x="796" y="568"/>
                  <a:pt x="796" y="568"/>
                </a:cubicBezTo>
                <a:cubicBezTo>
                  <a:pt x="809" y="579"/>
                  <a:pt x="809" y="579"/>
                  <a:pt x="809" y="579"/>
                </a:cubicBezTo>
                <a:cubicBezTo>
                  <a:pt x="808" y="593"/>
                  <a:pt x="808" y="593"/>
                  <a:pt x="808" y="593"/>
                </a:cubicBezTo>
                <a:cubicBezTo>
                  <a:pt x="808" y="593"/>
                  <a:pt x="808" y="593"/>
                  <a:pt x="808" y="593"/>
                </a:cubicBezTo>
                <a:cubicBezTo>
                  <a:pt x="808" y="607"/>
                  <a:pt x="794" y="610"/>
                  <a:pt x="794" y="610"/>
                </a:cubicBezTo>
                <a:cubicBezTo>
                  <a:pt x="794" y="626"/>
                  <a:pt x="794" y="626"/>
                  <a:pt x="794" y="626"/>
                </a:cubicBezTo>
                <a:cubicBezTo>
                  <a:pt x="805" y="626"/>
                  <a:pt x="805" y="626"/>
                  <a:pt x="805" y="626"/>
                </a:cubicBezTo>
                <a:cubicBezTo>
                  <a:pt x="805" y="680"/>
                  <a:pt x="778" y="758"/>
                  <a:pt x="778" y="816"/>
                </a:cubicBezTo>
                <a:cubicBezTo>
                  <a:pt x="848" y="816"/>
                  <a:pt x="848" y="816"/>
                  <a:pt x="848" y="816"/>
                </a:cubicBezTo>
                <a:cubicBezTo>
                  <a:pt x="918" y="816"/>
                  <a:pt x="918" y="816"/>
                  <a:pt x="918" y="816"/>
                </a:cubicBezTo>
                <a:cubicBezTo>
                  <a:pt x="918" y="758"/>
                  <a:pt x="891" y="680"/>
                  <a:pt x="890" y="626"/>
                </a:cubicBezTo>
                <a:close/>
                <a:moveTo>
                  <a:pt x="457" y="342"/>
                </a:moveTo>
                <a:cubicBezTo>
                  <a:pt x="423" y="334"/>
                  <a:pt x="423" y="334"/>
                  <a:pt x="423" y="334"/>
                </a:cubicBezTo>
                <a:cubicBezTo>
                  <a:pt x="446" y="360"/>
                  <a:pt x="446" y="360"/>
                  <a:pt x="446" y="360"/>
                </a:cubicBezTo>
                <a:cubicBezTo>
                  <a:pt x="423" y="385"/>
                  <a:pt x="423" y="385"/>
                  <a:pt x="423" y="385"/>
                </a:cubicBezTo>
                <a:cubicBezTo>
                  <a:pt x="457" y="378"/>
                  <a:pt x="457" y="378"/>
                  <a:pt x="457" y="378"/>
                </a:cubicBezTo>
                <a:cubicBezTo>
                  <a:pt x="467" y="411"/>
                  <a:pt x="467" y="411"/>
                  <a:pt x="467" y="411"/>
                </a:cubicBezTo>
                <a:cubicBezTo>
                  <a:pt x="478" y="378"/>
                  <a:pt x="478" y="378"/>
                  <a:pt x="478" y="378"/>
                </a:cubicBezTo>
                <a:cubicBezTo>
                  <a:pt x="512" y="385"/>
                  <a:pt x="512" y="385"/>
                  <a:pt x="512" y="385"/>
                </a:cubicBezTo>
                <a:cubicBezTo>
                  <a:pt x="488" y="360"/>
                  <a:pt x="488" y="360"/>
                  <a:pt x="488" y="360"/>
                </a:cubicBezTo>
                <a:cubicBezTo>
                  <a:pt x="512" y="334"/>
                  <a:pt x="512" y="334"/>
                  <a:pt x="512" y="334"/>
                </a:cubicBezTo>
                <a:cubicBezTo>
                  <a:pt x="478" y="342"/>
                  <a:pt x="478" y="342"/>
                  <a:pt x="478" y="342"/>
                </a:cubicBezTo>
                <a:cubicBezTo>
                  <a:pt x="467" y="308"/>
                  <a:pt x="467" y="308"/>
                  <a:pt x="467" y="308"/>
                </a:cubicBezTo>
                <a:lnTo>
                  <a:pt x="457" y="342"/>
                </a:lnTo>
                <a:close/>
                <a:moveTo>
                  <a:pt x="929" y="843"/>
                </a:moveTo>
                <a:cubicBezTo>
                  <a:pt x="886" y="843"/>
                  <a:pt x="863" y="860"/>
                  <a:pt x="843" y="871"/>
                </a:cubicBezTo>
                <a:cubicBezTo>
                  <a:pt x="826" y="880"/>
                  <a:pt x="811" y="890"/>
                  <a:pt x="779" y="890"/>
                </a:cubicBezTo>
                <a:cubicBezTo>
                  <a:pt x="747" y="890"/>
                  <a:pt x="731" y="880"/>
                  <a:pt x="714" y="871"/>
                </a:cubicBezTo>
                <a:cubicBezTo>
                  <a:pt x="694" y="860"/>
                  <a:pt x="672" y="847"/>
                  <a:pt x="629" y="847"/>
                </a:cubicBezTo>
                <a:cubicBezTo>
                  <a:pt x="587" y="847"/>
                  <a:pt x="564" y="860"/>
                  <a:pt x="545" y="871"/>
                </a:cubicBezTo>
                <a:cubicBezTo>
                  <a:pt x="527" y="880"/>
                  <a:pt x="512" y="890"/>
                  <a:pt x="480" y="890"/>
                </a:cubicBezTo>
                <a:cubicBezTo>
                  <a:pt x="448" y="890"/>
                  <a:pt x="433" y="880"/>
                  <a:pt x="415" y="871"/>
                </a:cubicBezTo>
                <a:cubicBezTo>
                  <a:pt x="395" y="860"/>
                  <a:pt x="373" y="843"/>
                  <a:pt x="330" y="843"/>
                </a:cubicBezTo>
                <a:cubicBezTo>
                  <a:pt x="303" y="843"/>
                  <a:pt x="271" y="852"/>
                  <a:pt x="271" y="852"/>
                </a:cubicBezTo>
                <a:cubicBezTo>
                  <a:pt x="294" y="892"/>
                  <a:pt x="294" y="892"/>
                  <a:pt x="294" y="892"/>
                </a:cubicBezTo>
                <a:cubicBezTo>
                  <a:pt x="294" y="892"/>
                  <a:pt x="313" y="889"/>
                  <a:pt x="330" y="889"/>
                </a:cubicBezTo>
                <a:cubicBezTo>
                  <a:pt x="362" y="889"/>
                  <a:pt x="379" y="898"/>
                  <a:pt x="397" y="908"/>
                </a:cubicBezTo>
                <a:cubicBezTo>
                  <a:pt x="417" y="919"/>
                  <a:pt x="433" y="934"/>
                  <a:pt x="476" y="934"/>
                </a:cubicBezTo>
                <a:cubicBezTo>
                  <a:pt x="519" y="934"/>
                  <a:pt x="542" y="920"/>
                  <a:pt x="562" y="909"/>
                </a:cubicBezTo>
                <a:cubicBezTo>
                  <a:pt x="580" y="899"/>
                  <a:pt x="598" y="891"/>
                  <a:pt x="629" y="891"/>
                </a:cubicBezTo>
                <a:cubicBezTo>
                  <a:pt x="661" y="891"/>
                  <a:pt x="679" y="899"/>
                  <a:pt x="696" y="909"/>
                </a:cubicBezTo>
                <a:cubicBezTo>
                  <a:pt x="716" y="920"/>
                  <a:pt x="740" y="934"/>
                  <a:pt x="782" y="934"/>
                </a:cubicBezTo>
                <a:cubicBezTo>
                  <a:pt x="825" y="934"/>
                  <a:pt x="842" y="919"/>
                  <a:pt x="862" y="908"/>
                </a:cubicBezTo>
                <a:cubicBezTo>
                  <a:pt x="879" y="898"/>
                  <a:pt x="897" y="889"/>
                  <a:pt x="929" y="889"/>
                </a:cubicBezTo>
                <a:cubicBezTo>
                  <a:pt x="945" y="889"/>
                  <a:pt x="965" y="892"/>
                  <a:pt x="965" y="892"/>
                </a:cubicBezTo>
                <a:cubicBezTo>
                  <a:pt x="988" y="852"/>
                  <a:pt x="988" y="852"/>
                  <a:pt x="988" y="852"/>
                </a:cubicBezTo>
                <a:cubicBezTo>
                  <a:pt x="988" y="852"/>
                  <a:pt x="956" y="843"/>
                  <a:pt x="929" y="843"/>
                </a:cubicBezTo>
                <a:close/>
                <a:moveTo>
                  <a:pt x="842" y="962"/>
                </a:moveTo>
                <a:cubicBezTo>
                  <a:pt x="825" y="972"/>
                  <a:pt x="808" y="978"/>
                  <a:pt x="777" y="978"/>
                </a:cubicBezTo>
                <a:cubicBezTo>
                  <a:pt x="745" y="978"/>
                  <a:pt x="728" y="971"/>
                  <a:pt x="711" y="961"/>
                </a:cubicBezTo>
                <a:cubicBezTo>
                  <a:pt x="692" y="951"/>
                  <a:pt x="670" y="937"/>
                  <a:pt x="629" y="937"/>
                </a:cubicBezTo>
                <a:cubicBezTo>
                  <a:pt x="588" y="937"/>
                  <a:pt x="566" y="951"/>
                  <a:pt x="547" y="961"/>
                </a:cubicBezTo>
                <a:cubicBezTo>
                  <a:pt x="530" y="971"/>
                  <a:pt x="513" y="978"/>
                  <a:pt x="482" y="978"/>
                </a:cubicBezTo>
                <a:cubicBezTo>
                  <a:pt x="451" y="978"/>
                  <a:pt x="433" y="972"/>
                  <a:pt x="416" y="962"/>
                </a:cubicBezTo>
                <a:cubicBezTo>
                  <a:pt x="397" y="952"/>
                  <a:pt x="371" y="934"/>
                  <a:pt x="328" y="939"/>
                </a:cubicBezTo>
                <a:cubicBezTo>
                  <a:pt x="393" y="1023"/>
                  <a:pt x="483" y="1022"/>
                  <a:pt x="483" y="1022"/>
                </a:cubicBezTo>
                <a:cubicBezTo>
                  <a:pt x="523" y="1022"/>
                  <a:pt x="545" y="1013"/>
                  <a:pt x="564" y="1003"/>
                </a:cubicBezTo>
                <a:cubicBezTo>
                  <a:pt x="581" y="993"/>
                  <a:pt x="599" y="982"/>
                  <a:pt x="629" y="982"/>
                </a:cubicBezTo>
                <a:cubicBezTo>
                  <a:pt x="660" y="982"/>
                  <a:pt x="677" y="993"/>
                  <a:pt x="694" y="1003"/>
                </a:cubicBezTo>
                <a:cubicBezTo>
                  <a:pt x="714" y="1013"/>
                  <a:pt x="736" y="1022"/>
                  <a:pt x="776" y="1022"/>
                </a:cubicBezTo>
                <a:cubicBezTo>
                  <a:pt x="776" y="1022"/>
                  <a:pt x="865" y="1023"/>
                  <a:pt x="931" y="939"/>
                </a:cubicBezTo>
                <a:cubicBezTo>
                  <a:pt x="887" y="934"/>
                  <a:pt x="862" y="952"/>
                  <a:pt x="842" y="962"/>
                </a:cubicBezTo>
                <a:close/>
                <a:moveTo>
                  <a:pt x="629" y="1029"/>
                </a:moveTo>
                <a:cubicBezTo>
                  <a:pt x="588" y="1029"/>
                  <a:pt x="570" y="1060"/>
                  <a:pt x="516" y="1060"/>
                </a:cubicBezTo>
                <a:cubicBezTo>
                  <a:pt x="537" y="1067"/>
                  <a:pt x="582" y="1077"/>
                  <a:pt x="629" y="1077"/>
                </a:cubicBezTo>
                <a:cubicBezTo>
                  <a:pt x="676" y="1077"/>
                  <a:pt x="722" y="1067"/>
                  <a:pt x="743" y="1060"/>
                </a:cubicBezTo>
                <a:cubicBezTo>
                  <a:pt x="688" y="1060"/>
                  <a:pt x="671" y="1029"/>
                  <a:pt x="629" y="1029"/>
                </a:cubicBezTo>
                <a:close/>
                <a:moveTo>
                  <a:pt x="172" y="1012"/>
                </a:moveTo>
                <a:cubicBezTo>
                  <a:pt x="189" y="1033"/>
                  <a:pt x="189" y="1033"/>
                  <a:pt x="189" y="1033"/>
                </a:cubicBezTo>
                <a:cubicBezTo>
                  <a:pt x="100" y="1101"/>
                  <a:pt x="100" y="1101"/>
                  <a:pt x="100" y="1101"/>
                </a:cubicBezTo>
                <a:cubicBezTo>
                  <a:pt x="83" y="1080"/>
                  <a:pt x="83" y="1080"/>
                  <a:pt x="83" y="1080"/>
                </a:cubicBezTo>
                <a:lnTo>
                  <a:pt x="172" y="1012"/>
                </a:lnTo>
                <a:close/>
                <a:moveTo>
                  <a:pt x="238" y="1117"/>
                </a:moveTo>
                <a:cubicBezTo>
                  <a:pt x="212" y="1095"/>
                  <a:pt x="212" y="1095"/>
                  <a:pt x="212" y="1095"/>
                </a:cubicBezTo>
                <a:cubicBezTo>
                  <a:pt x="227" y="1078"/>
                  <a:pt x="227" y="1078"/>
                  <a:pt x="227" y="1078"/>
                </a:cubicBezTo>
                <a:cubicBezTo>
                  <a:pt x="298" y="1139"/>
                  <a:pt x="298" y="1139"/>
                  <a:pt x="298" y="1139"/>
                </a:cubicBezTo>
                <a:cubicBezTo>
                  <a:pt x="283" y="1156"/>
                  <a:pt x="283" y="1156"/>
                  <a:pt x="283" y="1156"/>
                </a:cubicBezTo>
                <a:cubicBezTo>
                  <a:pt x="258" y="1134"/>
                  <a:pt x="258" y="1134"/>
                  <a:pt x="258" y="1134"/>
                </a:cubicBezTo>
                <a:cubicBezTo>
                  <a:pt x="200" y="1203"/>
                  <a:pt x="200" y="1203"/>
                  <a:pt x="200" y="1203"/>
                </a:cubicBezTo>
                <a:cubicBezTo>
                  <a:pt x="179" y="1185"/>
                  <a:pt x="179" y="1185"/>
                  <a:pt x="179" y="1185"/>
                </a:cubicBezTo>
                <a:lnTo>
                  <a:pt x="238" y="1117"/>
                </a:lnTo>
                <a:close/>
                <a:moveTo>
                  <a:pt x="345" y="1243"/>
                </a:moveTo>
                <a:cubicBezTo>
                  <a:pt x="332" y="1162"/>
                  <a:pt x="332" y="1162"/>
                  <a:pt x="332" y="1162"/>
                </a:cubicBezTo>
                <a:cubicBezTo>
                  <a:pt x="360" y="1178"/>
                  <a:pt x="360" y="1178"/>
                  <a:pt x="360" y="1178"/>
                </a:cubicBezTo>
                <a:cubicBezTo>
                  <a:pt x="367" y="1228"/>
                  <a:pt x="367" y="1228"/>
                  <a:pt x="367" y="1228"/>
                </a:cubicBezTo>
                <a:cubicBezTo>
                  <a:pt x="411" y="1202"/>
                  <a:pt x="411" y="1202"/>
                  <a:pt x="411" y="1202"/>
                </a:cubicBezTo>
                <a:cubicBezTo>
                  <a:pt x="441" y="1213"/>
                  <a:pt x="441" y="1213"/>
                  <a:pt x="441" y="1213"/>
                </a:cubicBezTo>
                <a:cubicBezTo>
                  <a:pt x="370" y="1254"/>
                  <a:pt x="370" y="1254"/>
                  <a:pt x="370" y="1254"/>
                </a:cubicBezTo>
                <a:cubicBezTo>
                  <a:pt x="350" y="1296"/>
                  <a:pt x="350" y="1296"/>
                  <a:pt x="350" y="1296"/>
                </a:cubicBezTo>
                <a:cubicBezTo>
                  <a:pt x="326" y="1285"/>
                  <a:pt x="326" y="1285"/>
                  <a:pt x="326" y="1285"/>
                </a:cubicBezTo>
                <a:lnTo>
                  <a:pt x="345" y="1243"/>
                </a:lnTo>
                <a:close/>
                <a:moveTo>
                  <a:pt x="756" y="1230"/>
                </a:moveTo>
                <a:cubicBezTo>
                  <a:pt x="838" y="1206"/>
                  <a:pt x="838" y="1206"/>
                  <a:pt x="838" y="1206"/>
                </a:cubicBezTo>
                <a:cubicBezTo>
                  <a:pt x="844" y="1227"/>
                  <a:pt x="844" y="1227"/>
                  <a:pt x="844" y="1227"/>
                </a:cubicBezTo>
                <a:cubicBezTo>
                  <a:pt x="788" y="1244"/>
                  <a:pt x="788" y="1244"/>
                  <a:pt x="788" y="1244"/>
                </a:cubicBezTo>
                <a:cubicBezTo>
                  <a:pt x="795" y="1265"/>
                  <a:pt x="795" y="1265"/>
                  <a:pt x="795" y="1265"/>
                </a:cubicBezTo>
                <a:cubicBezTo>
                  <a:pt x="841" y="1251"/>
                  <a:pt x="841" y="1251"/>
                  <a:pt x="841" y="1251"/>
                </a:cubicBezTo>
                <a:cubicBezTo>
                  <a:pt x="847" y="1273"/>
                  <a:pt x="847" y="1273"/>
                  <a:pt x="847" y="1273"/>
                </a:cubicBezTo>
                <a:cubicBezTo>
                  <a:pt x="801" y="1286"/>
                  <a:pt x="801" y="1286"/>
                  <a:pt x="801" y="1286"/>
                </a:cubicBezTo>
                <a:cubicBezTo>
                  <a:pt x="814" y="1330"/>
                  <a:pt x="814" y="1330"/>
                  <a:pt x="814" y="1330"/>
                </a:cubicBezTo>
                <a:cubicBezTo>
                  <a:pt x="788" y="1338"/>
                  <a:pt x="788" y="1338"/>
                  <a:pt x="788" y="1338"/>
                </a:cubicBezTo>
                <a:lnTo>
                  <a:pt x="756" y="1230"/>
                </a:lnTo>
                <a:close/>
                <a:moveTo>
                  <a:pt x="1167" y="856"/>
                </a:moveTo>
                <a:cubicBezTo>
                  <a:pt x="1179" y="807"/>
                  <a:pt x="1179" y="807"/>
                  <a:pt x="1179" y="807"/>
                </a:cubicBezTo>
                <a:cubicBezTo>
                  <a:pt x="1187" y="778"/>
                  <a:pt x="1205" y="768"/>
                  <a:pt x="1226" y="773"/>
                </a:cubicBezTo>
                <a:cubicBezTo>
                  <a:pt x="1250" y="779"/>
                  <a:pt x="1262" y="799"/>
                  <a:pt x="1255" y="830"/>
                </a:cubicBezTo>
                <a:cubicBezTo>
                  <a:pt x="1253" y="836"/>
                  <a:pt x="1250" y="843"/>
                  <a:pt x="1247" y="848"/>
                </a:cubicBezTo>
                <a:cubicBezTo>
                  <a:pt x="1283" y="857"/>
                  <a:pt x="1283" y="857"/>
                  <a:pt x="1283" y="857"/>
                </a:cubicBezTo>
                <a:cubicBezTo>
                  <a:pt x="1276" y="883"/>
                  <a:pt x="1276" y="883"/>
                  <a:pt x="1276" y="883"/>
                </a:cubicBezTo>
                <a:lnTo>
                  <a:pt x="1167" y="856"/>
                </a:lnTo>
                <a:close/>
                <a:moveTo>
                  <a:pt x="1221" y="800"/>
                </a:moveTo>
                <a:cubicBezTo>
                  <a:pt x="1212" y="798"/>
                  <a:pt x="1204" y="802"/>
                  <a:pt x="1201" y="814"/>
                </a:cubicBezTo>
                <a:cubicBezTo>
                  <a:pt x="1196" y="835"/>
                  <a:pt x="1196" y="835"/>
                  <a:pt x="1196" y="835"/>
                </a:cubicBezTo>
                <a:cubicBezTo>
                  <a:pt x="1226" y="843"/>
                  <a:pt x="1226" y="843"/>
                  <a:pt x="1226" y="843"/>
                </a:cubicBezTo>
                <a:cubicBezTo>
                  <a:pt x="1229" y="838"/>
                  <a:pt x="1232" y="831"/>
                  <a:pt x="1233" y="826"/>
                </a:cubicBezTo>
                <a:cubicBezTo>
                  <a:pt x="1237" y="812"/>
                  <a:pt x="1232" y="803"/>
                  <a:pt x="1221" y="800"/>
                </a:cubicBezTo>
                <a:close/>
                <a:moveTo>
                  <a:pt x="852" y="89"/>
                </a:moveTo>
                <a:cubicBezTo>
                  <a:pt x="845" y="124"/>
                  <a:pt x="813" y="144"/>
                  <a:pt x="778" y="137"/>
                </a:cubicBezTo>
                <a:cubicBezTo>
                  <a:pt x="759" y="134"/>
                  <a:pt x="743" y="124"/>
                  <a:pt x="735" y="108"/>
                </a:cubicBezTo>
                <a:cubicBezTo>
                  <a:pt x="757" y="96"/>
                  <a:pt x="757" y="96"/>
                  <a:pt x="757" y="96"/>
                </a:cubicBezTo>
                <a:cubicBezTo>
                  <a:pt x="761" y="104"/>
                  <a:pt x="771" y="112"/>
                  <a:pt x="782" y="114"/>
                </a:cubicBezTo>
                <a:cubicBezTo>
                  <a:pt x="804" y="119"/>
                  <a:pt x="822" y="106"/>
                  <a:pt x="826" y="85"/>
                </a:cubicBezTo>
                <a:cubicBezTo>
                  <a:pt x="830" y="61"/>
                  <a:pt x="818" y="44"/>
                  <a:pt x="797" y="40"/>
                </a:cubicBezTo>
                <a:cubicBezTo>
                  <a:pt x="785" y="38"/>
                  <a:pt x="773" y="42"/>
                  <a:pt x="766" y="46"/>
                </a:cubicBezTo>
                <a:cubicBezTo>
                  <a:pt x="763" y="60"/>
                  <a:pt x="763" y="60"/>
                  <a:pt x="763" y="60"/>
                </a:cubicBezTo>
                <a:cubicBezTo>
                  <a:pt x="790" y="65"/>
                  <a:pt x="790" y="65"/>
                  <a:pt x="790" y="65"/>
                </a:cubicBezTo>
                <a:cubicBezTo>
                  <a:pt x="786" y="86"/>
                  <a:pt x="786" y="86"/>
                  <a:pt x="786" y="86"/>
                </a:cubicBezTo>
                <a:cubicBezTo>
                  <a:pt x="734" y="76"/>
                  <a:pt x="734" y="76"/>
                  <a:pt x="734" y="76"/>
                </a:cubicBezTo>
                <a:cubicBezTo>
                  <a:pt x="747" y="9"/>
                  <a:pt x="747" y="9"/>
                  <a:pt x="747" y="9"/>
                </a:cubicBezTo>
                <a:cubicBezTo>
                  <a:pt x="769" y="13"/>
                  <a:pt x="769" y="13"/>
                  <a:pt x="769" y="13"/>
                </a:cubicBezTo>
                <a:cubicBezTo>
                  <a:pt x="767" y="24"/>
                  <a:pt x="767" y="24"/>
                  <a:pt x="767" y="24"/>
                </a:cubicBezTo>
                <a:cubicBezTo>
                  <a:pt x="777" y="18"/>
                  <a:pt x="792" y="16"/>
                  <a:pt x="805" y="19"/>
                </a:cubicBezTo>
                <a:cubicBezTo>
                  <a:pt x="837" y="25"/>
                  <a:pt x="858" y="55"/>
                  <a:pt x="852" y="89"/>
                </a:cubicBezTo>
                <a:close/>
                <a:moveTo>
                  <a:pt x="1137" y="228"/>
                </a:moveTo>
                <a:cubicBezTo>
                  <a:pt x="1119" y="207"/>
                  <a:pt x="1119" y="207"/>
                  <a:pt x="1119" y="207"/>
                </a:cubicBezTo>
                <a:cubicBezTo>
                  <a:pt x="1034" y="280"/>
                  <a:pt x="1034" y="280"/>
                  <a:pt x="1034" y="280"/>
                </a:cubicBezTo>
                <a:cubicBezTo>
                  <a:pt x="1050" y="301"/>
                  <a:pt x="1050" y="301"/>
                  <a:pt x="1050" y="301"/>
                </a:cubicBezTo>
                <a:cubicBezTo>
                  <a:pt x="1084" y="273"/>
                  <a:pt x="1084" y="273"/>
                  <a:pt x="1084" y="273"/>
                </a:cubicBezTo>
                <a:cubicBezTo>
                  <a:pt x="1116" y="312"/>
                  <a:pt x="1116" y="312"/>
                  <a:pt x="1116" y="312"/>
                </a:cubicBezTo>
                <a:cubicBezTo>
                  <a:pt x="1082" y="339"/>
                  <a:pt x="1082" y="339"/>
                  <a:pt x="1082" y="339"/>
                </a:cubicBezTo>
                <a:cubicBezTo>
                  <a:pt x="1099" y="360"/>
                  <a:pt x="1099" y="360"/>
                  <a:pt x="1099" y="360"/>
                </a:cubicBezTo>
                <a:cubicBezTo>
                  <a:pt x="1187" y="290"/>
                  <a:pt x="1187" y="290"/>
                  <a:pt x="1187" y="290"/>
                </a:cubicBezTo>
                <a:cubicBezTo>
                  <a:pt x="1170" y="269"/>
                  <a:pt x="1170" y="269"/>
                  <a:pt x="1170" y="269"/>
                </a:cubicBezTo>
                <a:cubicBezTo>
                  <a:pt x="1133" y="298"/>
                  <a:pt x="1133" y="298"/>
                  <a:pt x="1133" y="298"/>
                </a:cubicBezTo>
                <a:cubicBezTo>
                  <a:pt x="1101" y="258"/>
                  <a:pt x="1101" y="258"/>
                  <a:pt x="1101" y="258"/>
                </a:cubicBezTo>
                <a:lnTo>
                  <a:pt x="1137" y="228"/>
                </a:lnTo>
                <a:close/>
                <a:moveTo>
                  <a:pt x="629" y="1360"/>
                </a:moveTo>
                <a:cubicBezTo>
                  <a:pt x="663" y="1360"/>
                  <a:pt x="692" y="1335"/>
                  <a:pt x="692" y="1299"/>
                </a:cubicBezTo>
                <a:cubicBezTo>
                  <a:pt x="692" y="1264"/>
                  <a:pt x="663" y="1239"/>
                  <a:pt x="629" y="1239"/>
                </a:cubicBezTo>
                <a:cubicBezTo>
                  <a:pt x="595" y="1239"/>
                  <a:pt x="567" y="1264"/>
                  <a:pt x="567" y="1299"/>
                </a:cubicBezTo>
                <a:cubicBezTo>
                  <a:pt x="567" y="1335"/>
                  <a:pt x="595" y="1360"/>
                  <a:pt x="629" y="1360"/>
                </a:cubicBezTo>
                <a:close/>
                <a:moveTo>
                  <a:pt x="593" y="1299"/>
                </a:moveTo>
                <a:cubicBezTo>
                  <a:pt x="593" y="1279"/>
                  <a:pt x="610" y="1263"/>
                  <a:pt x="629" y="1263"/>
                </a:cubicBezTo>
                <a:cubicBezTo>
                  <a:pt x="649" y="1263"/>
                  <a:pt x="665" y="1279"/>
                  <a:pt x="665" y="1299"/>
                </a:cubicBezTo>
                <a:cubicBezTo>
                  <a:pt x="665" y="1320"/>
                  <a:pt x="649" y="1336"/>
                  <a:pt x="629" y="1336"/>
                </a:cubicBezTo>
                <a:cubicBezTo>
                  <a:pt x="610" y="1336"/>
                  <a:pt x="593" y="1320"/>
                  <a:pt x="593" y="1299"/>
                </a:cubicBezTo>
                <a:close/>
                <a:moveTo>
                  <a:pt x="1177" y="531"/>
                </a:moveTo>
                <a:cubicBezTo>
                  <a:pt x="1169" y="508"/>
                  <a:pt x="1169" y="508"/>
                  <a:pt x="1169" y="508"/>
                </a:cubicBezTo>
                <a:cubicBezTo>
                  <a:pt x="1213" y="430"/>
                  <a:pt x="1213" y="430"/>
                  <a:pt x="1213" y="430"/>
                </a:cubicBezTo>
                <a:cubicBezTo>
                  <a:pt x="1149" y="455"/>
                  <a:pt x="1149" y="455"/>
                  <a:pt x="1149" y="455"/>
                </a:cubicBezTo>
                <a:cubicBezTo>
                  <a:pt x="1140" y="431"/>
                  <a:pt x="1140" y="431"/>
                  <a:pt x="1140" y="431"/>
                </a:cubicBezTo>
                <a:cubicBezTo>
                  <a:pt x="1245" y="390"/>
                  <a:pt x="1245" y="390"/>
                  <a:pt x="1245" y="390"/>
                </a:cubicBezTo>
                <a:cubicBezTo>
                  <a:pt x="1254" y="414"/>
                  <a:pt x="1254" y="414"/>
                  <a:pt x="1254" y="414"/>
                </a:cubicBezTo>
                <a:cubicBezTo>
                  <a:pt x="1251" y="415"/>
                  <a:pt x="1251" y="415"/>
                  <a:pt x="1251" y="415"/>
                </a:cubicBezTo>
                <a:cubicBezTo>
                  <a:pt x="1248" y="417"/>
                  <a:pt x="1243" y="421"/>
                  <a:pt x="1241" y="426"/>
                </a:cubicBezTo>
                <a:cubicBezTo>
                  <a:pt x="1202" y="495"/>
                  <a:pt x="1202" y="495"/>
                  <a:pt x="1202" y="495"/>
                </a:cubicBezTo>
                <a:cubicBezTo>
                  <a:pt x="1274" y="469"/>
                  <a:pt x="1274" y="469"/>
                  <a:pt x="1274" y="469"/>
                </a:cubicBezTo>
                <a:cubicBezTo>
                  <a:pt x="1283" y="493"/>
                  <a:pt x="1283" y="493"/>
                  <a:pt x="1283" y="493"/>
                </a:cubicBezTo>
                <a:lnTo>
                  <a:pt x="1177" y="531"/>
                </a:lnTo>
                <a:close/>
                <a:moveTo>
                  <a:pt x="1195" y="692"/>
                </a:moveTo>
                <a:cubicBezTo>
                  <a:pt x="1191" y="607"/>
                  <a:pt x="1191" y="607"/>
                  <a:pt x="1191" y="607"/>
                </a:cubicBezTo>
                <a:cubicBezTo>
                  <a:pt x="1214" y="606"/>
                  <a:pt x="1214" y="606"/>
                  <a:pt x="1214" y="606"/>
                </a:cubicBezTo>
                <a:cubicBezTo>
                  <a:pt x="1216" y="664"/>
                  <a:pt x="1216" y="664"/>
                  <a:pt x="1216" y="664"/>
                </a:cubicBezTo>
                <a:cubicBezTo>
                  <a:pt x="1238" y="663"/>
                  <a:pt x="1238" y="663"/>
                  <a:pt x="1238" y="663"/>
                </a:cubicBezTo>
                <a:cubicBezTo>
                  <a:pt x="1236" y="615"/>
                  <a:pt x="1236" y="615"/>
                  <a:pt x="1236" y="615"/>
                </a:cubicBezTo>
                <a:cubicBezTo>
                  <a:pt x="1258" y="614"/>
                  <a:pt x="1258" y="614"/>
                  <a:pt x="1258" y="614"/>
                </a:cubicBezTo>
                <a:cubicBezTo>
                  <a:pt x="1261" y="662"/>
                  <a:pt x="1261" y="662"/>
                  <a:pt x="1261" y="662"/>
                </a:cubicBezTo>
                <a:cubicBezTo>
                  <a:pt x="1284" y="661"/>
                  <a:pt x="1284" y="661"/>
                  <a:pt x="1284" y="661"/>
                </a:cubicBezTo>
                <a:cubicBezTo>
                  <a:pt x="1281" y="603"/>
                  <a:pt x="1281" y="603"/>
                  <a:pt x="1281" y="603"/>
                </a:cubicBezTo>
                <a:cubicBezTo>
                  <a:pt x="1304" y="602"/>
                  <a:pt x="1304" y="602"/>
                  <a:pt x="1304" y="602"/>
                </a:cubicBezTo>
                <a:cubicBezTo>
                  <a:pt x="1308" y="687"/>
                  <a:pt x="1308" y="687"/>
                  <a:pt x="1308" y="687"/>
                </a:cubicBezTo>
                <a:lnTo>
                  <a:pt x="1195" y="692"/>
                </a:lnTo>
                <a:close/>
                <a:moveTo>
                  <a:pt x="963" y="86"/>
                </a:moveTo>
                <a:cubicBezTo>
                  <a:pt x="938" y="73"/>
                  <a:pt x="938" y="73"/>
                  <a:pt x="938" y="73"/>
                </a:cubicBezTo>
                <a:cubicBezTo>
                  <a:pt x="922" y="194"/>
                  <a:pt x="922" y="194"/>
                  <a:pt x="922" y="194"/>
                </a:cubicBezTo>
                <a:cubicBezTo>
                  <a:pt x="946" y="209"/>
                  <a:pt x="946" y="209"/>
                  <a:pt x="946" y="209"/>
                </a:cubicBezTo>
                <a:cubicBezTo>
                  <a:pt x="1049" y="144"/>
                  <a:pt x="1049" y="144"/>
                  <a:pt x="1049" y="144"/>
                </a:cubicBezTo>
                <a:cubicBezTo>
                  <a:pt x="1027" y="127"/>
                  <a:pt x="1027" y="127"/>
                  <a:pt x="1027" y="127"/>
                </a:cubicBezTo>
                <a:cubicBezTo>
                  <a:pt x="1006" y="141"/>
                  <a:pt x="1006" y="141"/>
                  <a:pt x="1006" y="141"/>
                </a:cubicBezTo>
                <a:cubicBezTo>
                  <a:pt x="959" y="111"/>
                  <a:pt x="959" y="111"/>
                  <a:pt x="959" y="111"/>
                </a:cubicBezTo>
                <a:lnTo>
                  <a:pt x="963" y="86"/>
                </a:lnTo>
                <a:close/>
                <a:moveTo>
                  <a:pt x="986" y="155"/>
                </a:moveTo>
                <a:cubicBezTo>
                  <a:pt x="948" y="180"/>
                  <a:pt x="948" y="180"/>
                  <a:pt x="948" y="180"/>
                </a:cubicBezTo>
                <a:cubicBezTo>
                  <a:pt x="955" y="135"/>
                  <a:pt x="955" y="135"/>
                  <a:pt x="955" y="135"/>
                </a:cubicBezTo>
                <a:lnTo>
                  <a:pt x="986" y="155"/>
                </a:lnTo>
                <a:close/>
                <a:moveTo>
                  <a:pt x="1211" y="1035"/>
                </a:moveTo>
                <a:cubicBezTo>
                  <a:pt x="1229" y="1005"/>
                  <a:pt x="1222" y="968"/>
                  <a:pt x="1192" y="950"/>
                </a:cubicBezTo>
                <a:cubicBezTo>
                  <a:pt x="1161" y="931"/>
                  <a:pt x="1125" y="942"/>
                  <a:pt x="1107" y="971"/>
                </a:cubicBezTo>
                <a:cubicBezTo>
                  <a:pt x="1089" y="1000"/>
                  <a:pt x="1096" y="1037"/>
                  <a:pt x="1126" y="1056"/>
                </a:cubicBezTo>
                <a:cubicBezTo>
                  <a:pt x="1157" y="1074"/>
                  <a:pt x="1193" y="1064"/>
                  <a:pt x="1211" y="1035"/>
                </a:cubicBezTo>
                <a:close/>
                <a:moveTo>
                  <a:pt x="1140" y="1033"/>
                </a:moveTo>
                <a:cubicBezTo>
                  <a:pt x="1123" y="1023"/>
                  <a:pt x="1118" y="1001"/>
                  <a:pt x="1128" y="984"/>
                </a:cubicBezTo>
                <a:cubicBezTo>
                  <a:pt x="1138" y="967"/>
                  <a:pt x="1160" y="961"/>
                  <a:pt x="1178" y="972"/>
                </a:cubicBezTo>
                <a:cubicBezTo>
                  <a:pt x="1195" y="983"/>
                  <a:pt x="1200" y="1005"/>
                  <a:pt x="1190" y="1022"/>
                </a:cubicBezTo>
                <a:cubicBezTo>
                  <a:pt x="1180" y="1038"/>
                  <a:pt x="1158" y="1044"/>
                  <a:pt x="1140" y="1033"/>
                </a:cubicBezTo>
                <a:close/>
                <a:moveTo>
                  <a:pt x="1074" y="1144"/>
                </a:moveTo>
                <a:cubicBezTo>
                  <a:pt x="1075" y="1155"/>
                  <a:pt x="1070" y="1166"/>
                  <a:pt x="1062" y="1174"/>
                </a:cubicBezTo>
                <a:cubicBezTo>
                  <a:pt x="1047" y="1186"/>
                  <a:pt x="1024" y="1185"/>
                  <a:pt x="1011" y="1169"/>
                </a:cubicBezTo>
                <a:cubicBezTo>
                  <a:pt x="997" y="1153"/>
                  <a:pt x="1000" y="1131"/>
                  <a:pt x="1015" y="1118"/>
                </a:cubicBezTo>
                <a:cubicBezTo>
                  <a:pt x="1024" y="1111"/>
                  <a:pt x="1035" y="1108"/>
                  <a:pt x="1046" y="1110"/>
                </a:cubicBezTo>
                <a:cubicBezTo>
                  <a:pt x="1051" y="1085"/>
                  <a:pt x="1051" y="1085"/>
                  <a:pt x="1051" y="1085"/>
                </a:cubicBezTo>
                <a:cubicBezTo>
                  <a:pt x="1033" y="1082"/>
                  <a:pt x="1014" y="1087"/>
                  <a:pt x="999" y="1099"/>
                </a:cubicBezTo>
                <a:cubicBezTo>
                  <a:pt x="973" y="1121"/>
                  <a:pt x="968" y="1159"/>
                  <a:pt x="990" y="1186"/>
                </a:cubicBezTo>
                <a:cubicBezTo>
                  <a:pt x="1013" y="1213"/>
                  <a:pt x="1051" y="1214"/>
                  <a:pt x="1077" y="1192"/>
                </a:cubicBezTo>
                <a:cubicBezTo>
                  <a:pt x="1093" y="1179"/>
                  <a:pt x="1101" y="1160"/>
                  <a:pt x="1100" y="1141"/>
                </a:cubicBezTo>
                <a:lnTo>
                  <a:pt x="1074" y="1144"/>
                </a:lnTo>
                <a:close/>
                <a:moveTo>
                  <a:pt x="61" y="983"/>
                </a:moveTo>
                <a:cubicBezTo>
                  <a:pt x="50" y="980"/>
                  <a:pt x="41" y="973"/>
                  <a:pt x="36" y="962"/>
                </a:cubicBezTo>
                <a:cubicBezTo>
                  <a:pt x="28" y="945"/>
                  <a:pt x="36" y="923"/>
                  <a:pt x="54" y="915"/>
                </a:cubicBezTo>
                <a:cubicBezTo>
                  <a:pt x="73" y="906"/>
                  <a:pt x="94" y="914"/>
                  <a:pt x="102" y="932"/>
                </a:cubicBezTo>
                <a:cubicBezTo>
                  <a:pt x="107" y="943"/>
                  <a:pt x="107" y="954"/>
                  <a:pt x="101" y="964"/>
                </a:cubicBezTo>
                <a:cubicBezTo>
                  <a:pt x="125" y="976"/>
                  <a:pt x="125" y="976"/>
                  <a:pt x="125" y="976"/>
                </a:cubicBezTo>
                <a:cubicBezTo>
                  <a:pt x="133" y="959"/>
                  <a:pt x="133" y="940"/>
                  <a:pt x="125" y="922"/>
                </a:cubicBezTo>
                <a:cubicBezTo>
                  <a:pt x="110" y="891"/>
                  <a:pt x="76" y="876"/>
                  <a:pt x="43" y="891"/>
                </a:cubicBezTo>
                <a:cubicBezTo>
                  <a:pt x="11" y="906"/>
                  <a:pt x="0" y="942"/>
                  <a:pt x="14" y="973"/>
                </a:cubicBezTo>
                <a:cubicBezTo>
                  <a:pt x="23" y="992"/>
                  <a:pt x="39" y="1004"/>
                  <a:pt x="58" y="1008"/>
                </a:cubicBezTo>
                <a:lnTo>
                  <a:pt x="61" y="983"/>
                </a:lnTo>
                <a:close/>
                <a:moveTo>
                  <a:pt x="481" y="130"/>
                </a:moveTo>
                <a:cubicBezTo>
                  <a:pt x="459" y="139"/>
                  <a:pt x="459" y="139"/>
                  <a:pt x="459" y="139"/>
                </a:cubicBezTo>
                <a:cubicBezTo>
                  <a:pt x="380" y="95"/>
                  <a:pt x="380" y="95"/>
                  <a:pt x="380" y="95"/>
                </a:cubicBezTo>
                <a:cubicBezTo>
                  <a:pt x="406" y="159"/>
                  <a:pt x="406" y="159"/>
                  <a:pt x="406" y="159"/>
                </a:cubicBezTo>
                <a:cubicBezTo>
                  <a:pt x="381" y="168"/>
                  <a:pt x="381" y="168"/>
                  <a:pt x="381" y="168"/>
                </a:cubicBezTo>
                <a:cubicBezTo>
                  <a:pt x="340" y="63"/>
                  <a:pt x="340" y="63"/>
                  <a:pt x="340" y="63"/>
                </a:cubicBezTo>
                <a:cubicBezTo>
                  <a:pt x="364" y="54"/>
                  <a:pt x="364" y="54"/>
                  <a:pt x="364" y="54"/>
                </a:cubicBezTo>
                <a:cubicBezTo>
                  <a:pt x="365" y="57"/>
                  <a:pt x="365" y="57"/>
                  <a:pt x="365" y="57"/>
                </a:cubicBezTo>
                <a:cubicBezTo>
                  <a:pt x="367" y="60"/>
                  <a:pt x="371" y="64"/>
                  <a:pt x="376" y="67"/>
                </a:cubicBezTo>
                <a:cubicBezTo>
                  <a:pt x="445" y="106"/>
                  <a:pt x="445" y="106"/>
                  <a:pt x="445" y="106"/>
                </a:cubicBezTo>
                <a:cubicBezTo>
                  <a:pt x="419" y="34"/>
                  <a:pt x="419" y="34"/>
                  <a:pt x="419" y="34"/>
                </a:cubicBezTo>
                <a:cubicBezTo>
                  <a:pt x="444" y="24"/>
                  <a:pt x="444" y="24"/>
                  <a:pt x="444" y="24"/>
                </a:cubicBezTo>
                <a:lnTo>
                  <a:pt x="481" y="130"/>
                </a:lnTo>
                <a:close/>
                <a:moveTo>
                  <a:pt x="642" y="112"/>
                </a:moveTo>
                <a:cubicBezTo>
                  <a:pt x="557" y="116"/>
                  <a:pt x="557" y="116"/>
                  <a:pt x="557" y="116"/>
                </a:cubicBezTo>
                <a:cubicBezTo>
                  <a:pt x="556" y="94"/>
                  <a:pt x="556" y="94"/>
                  <a:pt x="556" y="94"/>
                </a:cubicBezTo>
                <a:cubicBezTo>
                  <a:pt x="614" y="91"/>
                  <a:pt x="614" y="91"/>
                  <a:pt x="614" y="91"/>
                </a:cubicBezTo>
                <a:cubicBezTo>
                  <a:pt x="613" y="69"/>
                  <a:pt x="613" y="69"/>
                  <a:pt x="613" y="69"/>
                </a:cubicBezTo>
                <a:cubicBezTo>
                  <a:pt x="565" y="71"/>
                  <a:pt x="565" y="71"/>
                  <a:pt x="565" y="71"/>
                </a:cubicBezTo>
                <a:cubicBezTo>
                  <a:pt x="564" y="49"/>
                  <a:pt x="564" y="49"/>
                  <a:pt x="564" y="49"/>
                </a:cubicBezTo>
                <a:cubicBezTo>
                  <a:pt x="612" y="47"/>
                  <a:pt x="612" y="47"/>
                  <a:pt x="612" y="47"/>
                </a:cubicBezTo>
                <a:cubicBezTo>
                  <a:pt x="611" y="23"/>
                  <a:pt x="611" y="23"/>
                  <a:pt x="611" y="23"/>
                </a:cubicBezTo>
                <a:cubicBezTo>
                  <a:pt x="553" y="26"/>
                  <a:pt x="553" y="26"/>
                  <a:pt x="553" y="26"/>
                </a:cubicBezTo>
                <a:cubicBezTo>
                  <a:pt x="552" y="4"/>
                  <a:pt x="552" y="4"/>
                  <a:pt x="552" y="4"/>
                </a:cubicBezTo>
                <a:cubicBezTo>
                  <a:pt x="637" y="0"/>
                  <a:pt x="637" y="0"/>
                  <a:pt x="637" y="0"/>
                </a:cubicBezTo>
                <a:lnTo>
                  <a:pt x="642" y="112"/>
                </a:lnTo>
                <a:close/>
              </a:path>
            </a:pathLst>
          </a:custGeom>
          <a:solidFill>
            <a:srgbClr val="0D1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78723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_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defRPr sz="2400"/>
            </a:lvl1pPr>
            <a:lvl2pPr marL="620713" indent="-230188">
              <a:defRPr/>
            </a:lvl2pPr>
          </a:lstStyle>
          <a:p>
            <a:pPr lvl="0"/>
            <a:r>
              <a:rPr lang="da-DK" dirty="0"/>
              <a:t>Klik for at tilføje agenda punkter</a:t>
            </a:r>
          </a:p>
          <a:p>
            <a:pPr lvl="1"/>
            <a:r>
              <a:rPr lang="da-DK" dirty="0"/>
              <a:t>Second </a:t>
            </a:r>
            <a:r>
              <a:rPr lang="da-DK" dirty="0" err="1"/>
              <a:t>level</a:t>
            </a:r>
            <a:endParaRPr lang="da-DK" dirty="0"/>
          </a:p>
        </p:txBody>
      </p:sp>
    </p:spTree>
    <p:extLst>
      <p:ext uri="{BB962C8B-B14F-4D97-AF65-F5344CB8AC3E}">
        <p14:creationId xmlns:p14="http://schemas.microsoft.com/office/powerpoint/2010/main" val="124385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_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719997" y="2192400"/>
            <a:ext cx="10752001" cy="3945600"/>
          </a:xfrm>
        </p:spPr>
        <p:txBody>
          <a:bodyPr/>
          <a:lstStyle>
            <a:lvl1pPr marL="360000" indent="-360000">
              <a:spcBef>
                <a:spcPts val="1800"/>
              </a:spcBef>
              <a:spcAft>
                <a:spcPts val="0"/>
              </a:spcAft>
              <a:buFont typeface="+mj-lt"/>
              <a:buAutoNum type="arabicPeriod"/>
              <a:defRPr sz="2400">
                <a:solidFill>
                  <a:schemeClr val="bg1"/>
                </a:solidFill>
              </a:defRPr>
            </a:lvl1pPr>
            <a:lvl2pPr marL="619200" indent="-230400">
              <a:defRPr>
                <a:solidFill>
                  <a:schemeClr val="bg1"/>
                </a:solidFill>
              </a:defRPr>
            </a:lvl2pPr>
          </a:lstStyle>
          <a:p>
            <a:pPr lvl="0"/>
            <a:r>
              <a:rPr lang="da-DK" dirty="0"/>
              <a:t>Klik for at tilføje agenda punkter</a:t>
            </a:r>
          </a:p>
          <a:p>
            <a:pPr lvl="1"/>
            <a:r>
              <a:rPr lang="da-DK" dirty="0"/>
              <a:t>Second </a:t>
            </a:r>
            <a:r>
              <a:rPr lang="da-DK" dirty="0" err="1"/>
              <a:t>level</a:t>
            </a:r>
            <a:endParaRPr lang="da-DK" dirty="0"/>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2701605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_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rgbClr val="000C2E"/>
                </a:solidFill>
              </a:defRPr>
            </a:lvl1pPr>
          </a:lstStyle>
          <a:p>
            <a:r>
              <a:rPr lang="da-DK" noProof="0" dirty="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33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K_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1"/>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465774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K_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7162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1"/>
                </a:solidFill>
              </a:defRPr>
            </a:lvl1pPr>
          </a:lstStyle>
          <a:p>
            <a:r>
              <a:rPr lang="da-DK" dirty="0"/>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9654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K_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bg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‹nr.›</a:t>
            </a:fld>
            <a:endParaRPr lang="da-DK" dirty="0"/>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bg1"/>
                </a:solidFill>
                <a:latin typeface="KBH Tekst" panose="00000500000000000000" pitchFamily="2" charset="0"/>
              </a:rPr>
              <a:t>City of Copenhagen</a:t>
            </a:r>
          </a:p>
        </p:txBody>
      </p:sp>
    </p:spTree>
    <p:extLst>
      <p:ext uri="{BB962C8B-B14F-4D97-AF65-F5344CB8AC3E}">
        <p14:creationId xmlns:p14="http://schemas.microsoft.com/office/powerpoint/2010/main" val="1817954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K_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a:xfrm>
            <a:off x="719998" y="2192400"/>
            <a:ext cx="10752002" cy="3240000"/>
          </a:xfrm>
        </p:spPr>
        <p:txBody>
          <a:bodyPr anchor="t" anchorCtr="0"/>
          <a:lstStyle>
            <a:lvl1pPr>
              <a:lnSpc>
                <a:spcPct val="90000"/>
              </a:lnSpc>
              <a:defRPr sz="4500">
                <a:solidFill>
                  <a:schemeClr val="tx2"/>
                </a:solidFill>
              </a:defRPr>
            </a:lvl1pPr>
          </a:lstStyle>
          <a:p>
            <a:r>
              <a:rPr lang="da-DK" noProof="0" dirty="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‹nr.›</a:t>
            </a:fld>
            <a:endParaRPr lang="da-DK" dirty="0"/>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City of Copenhagen</a:t>
            </a:r>
          </a:p>
        </p:txBody>
      </p:sp>
    </p:spTree>
    <p:extLst>
      <p:ext uri="{BB962C8B-B14F-4D97-AF65-F5344CB8AC3E}">
        <p14:creationId xmlns:p14="http://schemas.microsoft.com/office/powerpoint/2010/main" val="2586668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K_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10752002"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Date_GeneralDate"/>
          <p:cNvSpPr>
            <a:spLocks noGrp="1"/>
          </p:cNvSpPr>
          <p:nvPr>
            <p:ph type="dt" sz="half" idx="10"/>
          </p:nvPr>
        </p:nvSpPr>
        <p:spPr/>
        <p:txBody>
          <a:bodyPr/>
          <a:lstStyle/>
          <a:p>
            <a:endParaRPr lang="da-DK" noProof="0" dirty="0"/>
          </a:p>
        </p:txBody>
      </p:sp>
      <p:sp>
        <p:nvSpPr>
          <p:cNvPr id="5" name="SD_FLD_PresentationTitle"/>
          <p:cNvSpPr>
            <a:spLocks noGrp="1"/>
          </p:cNvSpPr>
          <p:nvPr>
            <p:ph type="ftr" sz="quarter" idx="11"/>
          </p:nvPr>
        </p:nvSpPr>
        <p:spPr/>
        <p:txBody>
          <a:bodyPr/>
          <a:lstStyle/>
          <a:p>
            <a:r>
              <a:rPr lang="da-DK" noProof="0" dirty="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‹nr.›</a:t>
            </a:fld>
            <a:endParaRPr lang="da-DK" noProof="0" dirty="0"/>
          </a:p>
        </p:txBody>
      </p:sp>
    </p:spTree>
    <p:extLst>
      <p:ext uri="{BB962C8B-B14F-4D97-AF65-F5344CB8AC3E}">
        <p14:creationId xmlns:p14="http://schemas.microsoft.com/office/powerpoint/2010/main" val="2142602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K_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10752002" cy="893928"/>
          </a:xfrm>
        </p:spPr>
        <p:txBody>
          <a:bodyPr/>
          <a:lstStyle>
            <a:lvl1pPr>
              <a:defRPr/>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a:lvl1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031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K_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3344400"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4424400" y="0"/>
            <a:ext cx="7767600" cy="6858000"/>
          </a:xfrm>
        </p:spPr>
        <p:txBody>
          <a:bodyPr tIns="36000"/>
          <a:lstStyle>
            <a:lvl1pPr marL="0" indent="0" algn="ctr">
              <a:buNone/>
              <a:defRPr/>
            </a:lvl1pPr>
          </a:lstStyle>
          <a:p>
            <a:endParaRPr lang="da-DK"/>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9385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K_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3344400"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424162" y="2192400"/>
            <a:ext cx="3344400" cy="3949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72696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_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7" y="894268"/>
            <a:ext cx="7048403" cy="893928"/>
          </a:xfrm>
          <a:prstGeom prst="rect">
            <a:avLst/>
          </a:prstGeom>
        </p:spPr>
        <p:txBody>
          <a:bodyPr vert="horz" lIns="0" tIns="0" rIns="0" bIns="0" rtlCol="0" anchor="b" anchorCtr="0">
            <a:noAutofit/>
          </a:bodyPr>
          <a:lstStyle>
            <a:lvl1pPr>
              <a:defRPr/>
            </a:lvl1pPr>
          </a:lstStyle>
          <a:p>
            <a:r>
              <a:rPr lang="da-DK" dirty="0"/>
              <a:t>Klik for at tilføje titel</a:t>
            </a:r>
          </a:p>
        </p:txBody>
      </p:sp>
      <p:sp>
        <p:nvSpPr>
          <p:cNvPr id="3" name="Content Placeholder 2"/>
          <p:cNvSpPr>
            <a:spLocks noGrp="1"/>
          </p:cNvSpPr>
          <p:nvPr>
            <p:ph idx="1" hasCustomPrompt="1"/>
          </p:nvPr>
        </p:nvSpPr>
        <p:spPr>
          <a:xfrm>
            <a:off x="719998" y="2192138"/>
            <a:ext cx="7048402" cy="3945862"/>
          </a:xfrm>
        </p:spPr>
        <p:txBody>
          <a:bodyPr/>
          <a:lstStyle>
            <a:lvl1pPr>
              <a:defRPr/>
            </a:lvl1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8127604" y="0"/>
            <a:ext cx="4064396" cy="6858000"/>
          </a:xfrm>
        </p:spPr>
        <p:txBody>
          <a:bodyPr tIns="36000"/>
          <a:lstStyle>
            <a:lvl1pPr marL="0" indent="0" algn="ctr">
              <a:buNone/>
              <a:defRPr/>
            </a:lvl1pPr>
          </a:lstStyle>
          <a:p>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4424001" y="310327"/>
            <a:ext cx="3344400" cy="180000"/>
          </a:xfrm>
        </p:spPr>
        <p:txBody>
          <a:bodyPr/>
          <a:lstStyle/>
          <a:p>
            <a:r>
              <a:rPr lang="da-DK" noProof="0" dirty="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5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K_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da-DK" noProof="0" dirty="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46894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UK_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solidFill>
            <a:schemeClr val="bg1">
              <a:lumMod val="95000"/>
            </a:schemeClr>
          </a:solidFill>
        </p:spPr>
        <p:txBody>
          <a:bodyPr tIns="36000" anchor="t" anchorCtr="0"/>
          <a:lstStyle>
            <a:lvl1pPr marL="0" indent="0" algn="ctr">
              <a:buNone/>
              <a:defRPr sz="1600"/>
            </a:lvl1pPr>
          </a:lstStyle>
          <a:p>
            <a:r>
              <a:rPr lang="da-DK" noProof="0" dirty="0"/>
              <a:t>Klik på denne pladsholder og indsæt baggrundsbillede</a:t>
            </a:r>
          </a:p>
        </p:txBody>
      </p:sp>
      <p:sp>
        <p:nvSpPr>
          <p:cNvPr id="2" name="Title 1"/>
          <p:cNvSpPr>
            <a:spLocks noGrp="1"/>
          </p:cNvSpPr>
          <p:nvPr>
            <p:ph type="title" hasCustomPrompt="1"/>
          </p:nvPr>
        </p:nvSpPr>
        <p:spPr>
          <a:xfrm>
            <a:off x="719998" y="949689"/>
            <a:ext cx="10752002" cy="4328894"/>
          </a:xfrm>
        </p:spPr>
        <p:txBody>
          <a:bodyPr>
            <a:normAutofit/>
          </a:bodyPr>
          <a:lstStyle>
            <a:lvl1pPr>
              <a:defRPr sz="13000">
                <a:solidFill>
                  <a:schemeClr val="bg1"/>
                </a:solidFill>
              </a:defRPr>
            </a:lvl1pPr>
          </a:lstStyle>
          <a:p>
            <a:r>
              <a:rPr lang="da-DK" noProof="0" dirty="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60307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K_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3346444" cy="5418000"/>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8125558" y="720000"/>
            <a:ext cx="3346444" cy="5418000"/>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7241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bg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7767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K_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720000" y="2192138"/>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2192138"/>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06704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UK_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20000"/>
            <a:ext cx="3346444" cy="2534374"/>
          </a:xfrm>
          <a:solidFill>
            <a:schemeClr val="bg1"/>
          </a:solidFill>
        </p:spPr>
        <p:txBody>
          <a:bodyPr lIns="360000" tIns="342000" rIns="360000" bIns="342000"/>
          <a:lstStyle>
            <a:lvl1pPr>
              <a:defRPr/>
            </a:lvl1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4419114" y="3603626"/>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8125558" y="720000"/>
            <a:ext cx="3346444"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8125559" y="3603626"/>
            <a:ext cx="3346442" cy="2534374"/>
          </a:xfrm>
          <a:solidFill>
            <a:schemeClr val="bg1"/>
          </a:solidFill>
        </p:spPr>
        <p:txBody>
          <a:bodyPr lIns="360000" tIns="342000" rIns="360000" bIns="342000"/>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81014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UK_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a:noFill/>
        </p:spPr>
        <p:txBody>
          <a:bodyPr tIns="36000" anchor="t" anchorCtr="0"/>
          <a:lstStyle>
            <a:lvl1pPr marL="0" indent="0" algn="ctr">
              <a:buNone/>
              <a:defRPr sz="1600"/>
            </a:lvl1pPr>
          </a:lstStyle>
          <a:p>
            <a:r>
              <a:rPr lang="da-DK" noProof="0" dirty="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4419114" y="719999"/>
            <a:ext cx="7052888"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Brug TAB og </a:t>
            </a:r>
            <a:r>
              <a:rPr lang="da-DK" dirty="0" err="1"/>
              <a:t>Shift+TAB</a:t>
            </a:r>
            <a:r>
              <a:rPr lang="da-DK" dirty="0"/>
              <a:t>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6666</a:t>
            </a:r>
          </a:p>
          <a:p>
            <a:pPr lvl="6"/>
            <a:r>
              <a:rPr lang="da-DK" dirty="0"/>
              <a:t>777</a:t>
            </a:r>
          </a:p>
          <a:p>
            <a:pPr lvl="7"/>
            <a:r>
              <a:rPr lang="da-DK" dirty="0"/>
              <a:t>8888</a:t>
            </a:r>
          </a:p>
          <a:p>
            <a:pPr lvl="8"/>
            <a:r>
              <a:rPr lang="da-DK" dirty="0"/>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dirty="0"/>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64094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UK_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endParaRPr lang="da-DK" dirty="0"/>
          </a:p>
        </p:txBody>
      </p:sp>
      <p:sp>
        <p:nvSpPr>
          <p:cNvPr id="4" name="SD_FLD_PresentationTitle"/>
          <p:cNvSpPr>
            <a:spLocks noGrp="1"/>
          </p:cNvSpPr>
          <p:nvPr>
            <p:ph type="ftr" sz="quarter" idx="11"/>
          </p:nvPr>
        </p:nvSpPr>
        <p:spPr/>
        <p:txBody>
          <a:bodyPr/>
          <a:lstStyle/>
          <a:p>
            <a:r>
              <a:rPr lang="da-DK" dirty="0"/>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771791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UK_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dirty="0"/>
          </a:p>
        </p:txBody>
      </p:sp>
      <p:sp>
        <p:nvSpPr>
          <p:cNvPr id="3" name="SD_FLD_PresentationTitle"/>
          <p:cNvSpPr>
            <a:spLocks noGrp="1"/>
          </p:cNvSpPr>
          <p:nvPr>
            <p:ph type="ftr" sz="quarter" idx="11"/>
          </p:nvPr>
        </p:nvSpPr>
        <p:spPr/>
        <p:txBody>
          <a:bodyPr/>
          <a:lstStyle/>
          <a:p>
            <a:r>
              <a:rPr lang="da-DK" dirty="0"/>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‹nr.›</a:t>
            </a:fld>
            <a:endParaRPr lang="da-DK" dirty="0"/>
          </a:p>
        </p:txBody>
      </p:sp>
    </p:spTree>
    <p:extLst>
      <p:ext uri="{BB962C8B-B14F-4D97-AF65-F5344CB8AC3E}">
        <p14:creationId xmlns:p14="http://schemas.microsoft.com/office/powerpoint/2010/main" val="295166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K_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719998" y="894268"/>
            <a:ext cx="5194800" cy="850742"/>
          </a:xfrm>
        </p:spPr>
        <p:txBody>
          <a:bodyPr/>
          <a:lstStyle>
            <a:lvl1pPr>
              <a:defRPr sz="2000"/>
            </a:lvl1pPr>
          </a:lstStyle>
          <a:p>
            <a:r>
              <a:rPr lang="da-DK" dirty="0"/>
              <a:t>Klik for at tilføje titel</a:t>
            </a:r>
          </a:p>
        </p:txBody>
      </p:sp>
      <p:sp>
        <p:nvSpPr>
          <p:cNvPr id="3" name="Content Placeholder 2"/>
          <p:cNvSpPr>
            <a:spLocks noGrp="1"/>
          </p:cNvSpPr>
          <p:nvPr>
            <p:ph idx="1" hasCustomPrompt="1"/>
          </p:nvPr>
        </p:nvSpPr>
        <p:spPr>
          <a:xfrm>
            <a:off x="719997" y="2192138"/>
            <a:ext cx="5196199" cy="3945862"/>
          </a:xfrm>
        </p:spPr>
        <p:txBody>
          <a:bodyPr/>
          <a:lstStyle>
            <a:lvl1pPr>
              <a:defRPr sz="1200">
                <a:latin typeface="KBH Tekst" panose="00000500000000000000" pitchFamily="2" charset="0"/>
              </a:defRPr>
            </a:lvl1pPr>
            <a:lvl2pPr marL="371475" indent="-179388">
              <a:defRPr sz="1200">
                <a:latin typeface="KBH Tekst" panose="00000500000000000000" pitchFamily="2" charset="0"/>
              </a:defRPr>
            </a:lvl2pPr>
            <a:lvl3pPr marL="544513" indent="-163513">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err="1"/>
              <a:t>Sixth</a:t>
            </a:r>
            <a:r>
              <a:rPr lang="da-DK" noProof="0" dirty="0"/>
              <a:t> </a:t>
            </a:r>
            <a:r>
              <a:rPr lang="da-DK" noProof="0" dirty="0" err="1"/>
              <a:t>level</a:t>
            </a:r>
            <a:endParaRPr lang="da-DK" noProof="0" dirty="0"/>
          </a:p>
          <a:p>
            <a:pPr lvl="6"/>
            <a:r>
              <a:rPr lang="da-DK" noProof="0" dirty="0" err="1"/>
              <a:t>Seventh</a:t>
            </a:r>
            <a:r>
              <a:rPr lang="da-DK" noProof="0" dirty="0"/>
              <a:t> </a:t>
            </a:r>
            <a:r>
              <a:rPr lang="da-DK" noProof="0" dirty="0" err="1"/>
              <a:t>level</a:t>
            </a:r>
            <a:endParaRPr lang="da-DK" noProof="0" dirty="0"/>
          </a:p>
          <a:p>
            <a:pPr lvl="7"/>
            <a:r>
              <a:rPr lang="da-DK" noProof="0" dirty="0" err="1"/>
              <a:t>Eight</a:t>
            </a:r>
            <a:r>
              <a:rPr lang="da-DK" noProof="0" dirty="0"/>
              <a:t> </a:t>
            </a:r>
            <a:r>
              <a:rPr lang="da-DK" noProof="0" dirty="0" err="1"/>
              <a:t>level</a:t>
            </a:r>
            <a:endParaRPr lang="da-DK" noProof="0" dirty="0"/>
          </a:p>
          <a:p>
            <a:pPr lvl="8"/>
            <a:r>
              <a:rPr lang="da-DK" noProof="0" dirty="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6275800" y="2192400"/>
            <a:ext cx="51962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8659422" y="310327"/>
            <a:ext cx="2401755" cy="180000"/>
          </a:xfrm>
        </p:spPr>
        <p:txBody>
          <a:bodyPr/>
          <a:lstStyle/>
          <a:p>
            <a:endParaRPr lang="da-DK" noProof="0" dirty="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11077081" y="310327"/>
            <a:ext cx="394920" cy="180000"/>
          </a:xfrm>
        </p:spPr>
        <p:txBody>
          <a:bodyPr/>
          <a:lstStyle/>
          <a:p>
            <a:fld id="{859873C9-BF5D-4A9A-BB31-45BBB7BABAF7}" type="slidenum">
              <a:rPr lang="da-DK" noProof="0" smtClean="0"/>
              <a:t>‹nr.›</a:t>
            </a:fld>
            <a:endParaRPr lang="da-DK" noProof="0" dirty="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4424000" y="310327"/>
            <a:ext cx="4097593" cy="180000"/>
          </a:xfrm>
        </p:spPr>
        <p:txBody>
          <a:bodyPr/>
          <a:lstStyle/>
          <a:p>
            <a:r>
              <a:rPr lang="da-DK" noProof="0" dirty="0"/>
              <a:t>Sidehoved</a:t>
            </a:r>
          </a:p>
        </p:txBody>
      </p:sp>
    </p:spTree>
    <p:extLst>
      <p:ext uri="{BB962C8B-B14F-4D97-AF65-F5344CB8AC3E}">
        <p14:creationId xmlns:p14="http://schemas.microsoft.com/office/powerpoint/2010/main" val="133521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_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4424162"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8127600" y="2192400"/>
            <a:ext cx="33444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1369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_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498382"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2418300" cy="39492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9053700" y="2192399"/>
            <a:ext cx="2418300" cy="39491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4236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K_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276041" y="21923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276041" y="4346999"/>
            <a:ext cx="51948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30599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_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424400" y="2192400"/>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4424400" y="4346999"/>
            <a:ext cx="33444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8127602" y="2192400"/>
            <a:ext cx="3344398"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8127602" y="4346999"/>
            <a:ext cx="3344398"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089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rgbClr val="000C2E"/>
                </a:solidFill>
              </a:defRPr>
            </a:lvl1pPr>
          </a:lstStyle>
          <a:p>
            <a:r>
              <a:rPr lang="da-DK" dirty="0"/>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accent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641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K_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719998" y="894268"/>
            <a:ext cx="5194800" cy="849600"/>
          </a:xfrm>
        </p:spPr>
        <p:txBody>
          <a:bodyPr/>
          <a:lstStyle>
            <a:lvl1pPr>
              <a:defRPr sz="2000"/>
            </a:lvl1pPr>
          </a:lstStyle>
          <a:p>
            <a:r>
              <a:rPr lang="da-DK" dirty="0"/>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720723"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Brug TAB og Shift + TAB til at skifte tekst- og bulletniveau. Stå på ny linje inden du trykker på TAB. </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720723"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499200" y="2192399"/>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34992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6274800" y="2192400"/>
            <a:ext cx="241848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6274800" y="4346999"/>
            <a:ext cx="2418480" cy="1794598"/>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endParaRPr lang="da-DK" dirty="0"/>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9054000" y="2192400"/>
            <a:ext cx="2418300" cy="1794599"/>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9054000" y="4348800"/>
            <a:ext cx="2418300" cy="1794600"/>
          </a:xfrm>
        </p:spPr>
        <p:txBody>
          <a:bodyPr/>
          <a:lstStyle>
            <a:lvl1pPr>
              <a:defRPr sz="1200">
                <a:latin typeface="KBH Tekst" panose="00000500000000000000" pitchFamily="2" charset="0"/>
              </a:defRPr>
            </a:lvl1pPr>
            <a:lvl2pPr marL="370800" indent="-180000">
              <a:defRPr sz="1200">
                <a:latin typeface="KBH Tekst" panose="00000500000000000000" pitchFamily="2" charset="0"/>
              </a:defRPr>
            </a:lvl2pPr>
            <a:lvl3pPr marL="543600">
              <a:defRPr sz="1200">
                <a:latin typeface="KBH Tekst" panose="00000500000000000000" pitchFamily="2" charset="0"/>
              </a:defRPr>
            </a:lvl3pPr>
            <a:lvl4pPr>
              <a:defRPr sz="1200"/>
            </a:lvl4pPr>
            <a:lvl5pPr>
              <a:defRPr sz="1200">
                <a:latin typeface="KBH Tekst" panose="00000500000000000000" pitchFamily="2" charset="0"/>
              </a:defRPr>
            </a:lvl5pPr>
            <a:lvl6pPr>
              <a:defRPr sz="2000"/>
            </a:lvl6pPr>
            <a:lvl7pPr>
              <a:defRPr sz="2000"/>
            </a:lvl7pPr>
            <a:lvl8pPr>
              <a:defRPr sz="2000"/>
            </a:lvl8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dirty="0"/>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dirty="0"/>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416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Graphic 7">
            <a:extLst>
              <a:ext uri="{FF2B5EF4-FFF2-40B4-BE49-F238E27FC236}">
                <a16:creationId xmlns:a16="http://schemas.microsoft.com/office/drawing/2014/main" id="{A2506A83-7F56-4B42-B699-2119B672DFA1}"/>
              </a:ext>
            </a:extLst>
          </p:cNvPr>
          <p:cNvSpPr/>
          <p:nvPr/>
        </p:nvSpPr>
        <p:spPr>
          <a:xfrm>
            <a:off x="10442659"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tx2"/>
                </a:solidFill>
              </a:defRPr>
            </a:lvl1pPr>
          </a:lstStyle>
          <a:p>
            <a:r>
              <a:rPr lang="da-DK" dirty="0"/>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4423999" y="5327667"/>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tx2"/>
                </a:solidFill>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4423998" y="310326"/>
            <a:ext cx="4097592"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4423998" y="531101"/>
            <a:ext cx="4097592"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536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000" y="1356231"/>
            <a:ext cx="6815537" cy="3006449"/>
          </a:xfrm>
        </p:spPr>
        <p:txBody>
          <a:bodyPr anchor="b" anchorCtr="0">
            <a:normAutofit/>
          </a:bodyPr>
          <a:lstStyle>
            <a:lvl1pPr algn="l">
              <a:defRPr sz="7200"/>
            </a:lvl1pPr>
          </a:lstStyle>
          <a:p>
            <a:r>
              <a:rPr lang="da-DK" dirty="0"/>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720001" y="5327667"/>
            <a:ext cx="4097590" cy="810331"/>
          </a:xfrm>
        </p:spPr>
        <p:txBody>
          <a:bodyPr>
            <a:normAutofit/>
          </a:bodyPr>
          <a:lstStyle>
            <a:lvl1pPr marL="0" indent="0" algn="l">
              <a:spcBef>
                <a:spcPts val="0"/>
              </a:spcBef>
              <a:spcAft>
                <a:spcPts val="0"/>
              </a:spcAft>
              <a:buFont typeface="Arial" panose="020B0604020202020204" pitchFamily="34" charset="0"/>
              <a:buChar char="​"/>
              <a:defRPr sz="2500" b="1">
                <a:latin typeface="KBH" panose="00000500000000000000" pitchFamily="2"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6508735" y="5068883"/>
            <a:ext cx="10268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dirty="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dirty="0"/>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dirty="0"/>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8128800" y="0"/>
            <a:ext cx="40632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724878" y="310326"/>
            <a:ext cx="2596665"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4423998" y="310326"/>
            <a:ext cx="3111539" cy="180000"/>
          </a:xfrm>
        </p:spPr>
        <p:txBody>
          <a:bodyPr anchor="b"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4423998" y="531101"/>
            <a:ext cx="3111539" cy="180000"/>
          </a:xfrm>
        </p:spPr>
        <p:txBody>
          <a:bodyPr anchor="t" anchorCtr="0"/>
          <a:lstStyle>
            <a:lvl1pPr marL="0" indent="0">
              <a:spcAft>
                <a:spcPts val="0"/>
              </a:spcAft>
              <a:buNone/>
              <a:defRPr sz="1000">
                <a:solidFill>
                  <a:schemeClr val="tx1"/>
                </a:solidFill>
                <a:latin typeface="KBH Tekst" panose="00000500000000000000" pitchFamily="2"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spTree>
    <p:extLst>
      <p:ext uri="{BB962C8B-B14F-4D97-AF65-F5344CB8AC3E}">
        <p14:creationId xmlns:p14="http://schemas.microsoft.com/office/powerpoint/2010/main" val="28337204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4.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7.xml"/><Relationship Id="rId47"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tags" Target="../tags/tag5.xml"/><Relationship Id="rId45"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49" Type="http://schemas.openxmlformats.org/officeDocument/2006/relationships/tags" Target="../tags/tag1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8.xml"/><Relationship Id="rId48" Type="http://schemas.openxmlformats.org/officeDocument/2006/relationships/tags" Target="../tags/tag1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46" Type="http://schemas.openxmlformats.org/officeDocument/2006/relationships/tags" Target="../tags/tag11.xml"/><Relationship Id="rId20" Type="http://schemas.openxmlformats.org/officeDocument/2006/relationships/slideLayout" Target="../slideLayouts/slideLayout20.xml"/><Relationship Id="rId41"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ags" Target="../tags/tag17.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tags" Target="../tags/tag20.xml"/><Relationship Id="rId47" Type="http://schemas.openxmlformats.org/officeDocument/2006/relationships/tags" Target="../tags/tag25.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9" Type="http://schemas.openxmlformats.org/officeDocument/2006/relationships/slideLayout" Target="../slideLayouts/slideLayout64.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5.xml"/><Relationship Id="rId40" Type="http://schemas.openxmlformats.org/officeDocument/2006/relationships/tags" Target="../tags/tag18.xml"/><Relationship Id="rId45" Type="http://schemas.openxmlformats.org/officeDocument/2006/relationships/tags" Target="../tags/tag2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49" Type="http://schemas.openxmlformats.org/officeDocument/2006/relationships/tags" Target="../tags/tag2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tags" Target="../tags/tag22.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tags" Target="../tags/tag21.xml"/><Relationship Id="rId48" Type="http://schemas.openxmlformats.org/officeDocument/2006/relationships/tags" Target="../tags/tag26.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ags" Target="../tags/tag16.xml"/><Relationship Id="rId46" Type="http://schemas.openxmlformats.org/officeDocument/2006/relationships/tags" Target="../tags/tag24.xml"/><Relationship Id="rId20" Type="http://schemas.openxmlformats.org/officeDocument/2006/relationships/slideLayout" Target="../slideLayouts/slideLayout55.xml"/><Relationship Id="rId41" Type="http://schemas.openxmlformats.org/officeDocument/2006/relationships/tags" Target="../tags/tag19.xml"/><Relationship Id="rId1" Type="http://schemas.openxmlformats.org/officeDocument/2006/relationships/slideLayout" Target="../slideLayouts/slideLayout36.xml"/><Relationship Id="rId6"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da-DK" noProof="0" dirty="0"/>
              <a:t>Level 1</a:t>
            </a:r>
          </a:p>
          <a:p>
            <a:pPr lvl="1"/>
            <a:r>
              <a:rPr lang="da-DK" noProof="0" dirty="0"/>
              <a:t>Level 2</a:t>
            </a:r>
          </a:p>
          <a:p>
            <a:pPr lvl="2"/>
            <a:r>
              <a:rPr lang="da-DK" noProof="0" dirty="0"/>
              <a:t>Level 3</a:t>
            </a:r>
          </a:p>
          <a:p>
            <a:pPr lvl="3"/>
            <a:r>
              <a:rPr lang="da-DK" noProof="0" dirty="0"/>
              <a:t>Level 4, Header</a:t>
            </a:r>
          </a:p>
          <a:p>
            <a:pPr lvl="4"/>
            <a:r>
              <a:rPr lang="da-DK" noProof="0" dirty="0"/>
              <a:t>Level 5, Body</a:t>
            </a:r>
          </a:p>
          <a:p>
            <a:pPr lvl="5"/>
            <a:r>
              <a:rPr lang="da-DK" noProof="0" dirty="0"/>
              <a:t>Level 6 Report bullet</a:t>
            </a:r>
          </a:p>
          <a:p>
            <a:pPr lvl="6"/>
            <a:r>
              <a:rPr lang="da-DK" noProof="0" dirty="0"/>
              <a:t>Level 7, Report Header</a:t>
            </a:r>
          </a:p>
          <a:p>
            <a:pPr lvl="7"/>
            <a:r>
              <a:rPr lang="da-DK" noProof="0" dirty="0"/>
              <a:t>Level 8, Report Body</a:t>
            </a:r>
          </a:p>
          <a:p>
            <a:pPr lvl="8"/>
            <a:r>
              <a:rPr lang="da-DK" noProof="0" dirty="0" err="1"/>
              <a:t>Infographic</a:t>
            </a:r>
            <a:endParaRPr lang="da-DK" noProof="0" dirty="0"/>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da-DK"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da-DK" dirty="0"/>
              <a:t>Sidehoved</a:t>
            </a:r>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da-DK"/>
              <a:t>Klik for at redigere titeltypografien i masteren</a:t>
            </a:r>
            <a:endParaRPr lang="da-DK"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dirty="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52" r:id="rId1"/>
    <p:sldLayoutId id="2147483776" r:id="rId2"/>
    <p:sldLayoutId id="2147483785" r:id="rId3"/>
    <p:sldLayoutId id="2147483813" r:id="rId4"/>
    <p:sldLayoutId id="2147483777" r:id="rId5"/>
    <p:sldLayoutId id="2147483812" r:id="rId6"/>
    <p:sldLayoutId id="2147483778" r:id="rId7"/>
    <p:sldLayoutId id="2147483811" r:id="rId8"/>
    <p:sldLayoutId id="2147483786" r:id="rId9"/>
    <p:sldLayoutId id="2147483787" r:id="rId10"/>
    <p:sldLayoutId id="2147483788" r:id="rId11"/>
    <p:sldLayoutId id="2147483784" r:id="rId12"/>
    <p:sldLayoutId id="2147483780" r:id="rId13"/>
    <p:sldLayoutId id="2147483783" r:id="rId14"/>
    <p:sldLayoutId id="2147483756" r:id="rId15"/>
    <p:sldLayoutId id="2147483781" r:id="rId16"/>
    <p:sldLayoutId id="2147483779" r:id="rId17"/>
    <p:sldLayoutId id="2147483790" r:id="rId18"/>
    <p:sldLayoutId id="2147483791" r:id="rId19"/>
    <p:sldLayoutId id="2147483792" r:id="rId20"/>
    <p:sldLayoutId id="2147483793" r:id="rId21"/>
    <p:sldLayoutId id="2147483764" r:id="rId22"/>
    <p:sldLayoutId id="2147483794" r:id="rId23"/>
    <p:sldLayoutId id="2147483797" r:id="rId24"/>
    <p:sldLayoutId id="2147483796" r:id="rId25"/>
    <p:sldLayoutId id="2147483795" r:id="rId26"/>
    <p:sldLayoutId id="2147483798" r:id="rId27"/>
    <p:sldLayoutId id="2147483767" r:id="rId28"/>
    <p:sldLayoutId id="2147483768" r:id="rId29"/>
    <p:sldLayoutId id="2147483805" r:id="rId30"/>
    <p:sldLayoutId id="2147483806" r:id="rId31"/>
    <p:sldLayoutId id="2147483807" r:id="rId32"/>
    <p:sldLayoutId id="2147483808" r:id="rId33"/>
    <p:sldLayoutId id="2147483809" r:id="rId34"/>
    <p:sldLayoutId id="2147483810"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2192138"/>
            <a:ext cx="10752002" cy="3945862"/>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 Report bullet</a:t>
            </a:r>
          </a:p>
          <a:p>
            <a:pPr lvl="6"/>
            <a:r>
              <a:rPr lang="en-GB" noProof="0" dirty="0"/>
              <a:t>Level 7, Report Header</a:t>
            </a:r>
          </a:p>
          <a:p>
            <a:pPr lvl="7"/>
            <a:r>
              <a:rPr lang="en-GB" noProof="0" dirty="0"/>
              <a:t>Level 8, Report Body</a:t>
            </a:r>
          </a:p>
          <a:p>
            <a:pPr lvl="8"/>
            <a:r>
              <a:rPr lang="en-GB" noProof="0" dirty="0"/>
              <a:t>Infographic</a:t>
            </a:r>
          </a:p>
        </p:txBody>
      </p:sp>
      <p:sp>
        <p:nvSpPr>
          <p:cNvPr id="4" name="Date_GeneralDate"/>
          <p:cNvSpPr>
            <a:spLocks noGrp="1"/>
          </p:cNvSpPr>
          <p:nvPr>
            <p:ph type="dt" sz="half" idx="2"/>
          </p:nvPr>
        </p:nvSpPr>
        <p:spPr>
          <a:xfrm>
            <a:off x="8659422" y="310327"/>
            <a:ext cx="2401755"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endParaRPr lang="en-GB" dirty="0"/>
          </a:p>
        </p:txBody>
      </p:sp>
      <p:sp>
        <p:nvSpPr>
          <p:cNvPr id="5" name="SD_FLD_PresentationTitle"/>
          <p:cNvSpPr>
            <a:spLocks noGrp="1"/>
          </p:cNvSpPr>
          <p:nvPr>
            <p:ph type="ftr" sz="quarter" idx="3"/>
          </p:nvPr>
        </p:nvSpPr>
        <p:spPr>
          <a:xfrm>
            <a:off x="4424000" y="310327"/>
            <a:ext cx="4097593" cy="180000"/>
          </a:xfrm>
          <a:prstGeom prst="rect">
            <a:avLst/>
          </a:prstGeom>
        </p:spPr>
        <p:txBody>
          <a:bodyPr vert="horz" lIns="0" tIns="0" rIns="0" bIns="0" rtlCol="0" anchor="b" anchorCtr="0"/>
          <a:lstStyle>
            <a:lvl1pPr algn="l">
              <a:defRPr sz="1000">
                <a:solidFill>
                  <a:schemeClr val="tx1"/>
                </a:solidFill>
                <a:latin typeface="KBH Tekst" panose="00000500000000000000" pitchFamily="2" charset="0"/>
              </a:defRPr>
            </a:lvl1pPr>
          </a:lstStyle>
          <a:p>
            <a:r>
              <a:rPr lang="en-GB"/>
              <a:t>Sidehoved</a:t>
            </a:r>
            <a:endParaRPr lang="en-GB" dirty="0"/>
          </a:p>
        </p:txBody>
      </p:sp>
      <p:sp>
        <p:nvSpPr>
          <p:cNvPr id="6" name="Slide Number Placeholder 5"/>
          <p:cNvSpPr>
            <a:spLocks noGrp="1"/>
          </p:cNvSpPr>
          <p:nvPr>
            <p:ph type="sldNum" sz="quarter" idx="4"/>
          </p:nvPr>
        </p:nvSpPr>
        <p:spPr>
          <a:xfrm>
            <a:off x="11077081" y="310327"/>
            <a:ext cx="394920" cy="180000"/>
          </a:xfrm>
          <a:prstGeom prst="rect">
            <a:avLst/>
          </a:prstGeom>
        </p:spPr>
        <p:txBody>
          <a:bodyPr vert="horz" lIns="0" tIns="0" rIns="0" bIns="0" rtlCol="0" anchor="b" anchorCtr="0"/>
          <a:lstStyle>
            <a:lvl1pPr algn="r">
              <a:defRPr sz="1000">
                <a:solidFill>
                  <a:schemeClr val="tx1"/>
                </a:solidFill>
                <a:latin typeface="KBH" panose="00000500000000000000" pitchFamily="2" charset="0"/>
              </a:defRPr>
            </a:lvl1pPr>
          </a:lstStyle>
          <a:p>
            <a:fld id="{24C8C45C-947F-4981-8B3F-4F32E973C901}" type="slidenum">
              <a:rPr lang="en-GB" smtClean="0"/>
              <a:pPr/>
              <a:t>‹nr.›</a:t>
            </a:fld>
            <a:endParaRPr lang="en-GB"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998" y="894268"/>
            <a:ext cx="10752002" cy="893928"/>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724879" y="310327"/>
            <a:ext cx="351912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en-GB" dirty="0">
                <a:solidFill>
                  <a:schemeClr val="tx1"/>
                </a:solidFill>
                <a:latin typeface="KBH Tekst" panose="00000500000000000000" pitchFamily="2" charset="0"/>
              </a:rPr>
              <a:t>City of Copenhagen</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720000" y="720000"/>
            <a:ext cx="10752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72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64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257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349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442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535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6276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7202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8128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9054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9980000" y="2192138"/>
            <a:ext cx="5660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10906000" y="2192138"/>
            <a:ext cx="5660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720000" y="1356232"/>
            <a:ext cx="10752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84761073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video.kk.dk/video/94116453/hvad-er-sikkerhedsklima-og-kultur"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a:xfrm>
            <a:off x="543340" y="1981198"/>
            <a:ext cx="10919504" cy="1660765"/>
          </a:xfrm>
        </p:spPr>
        <p:txBody>
          <a:bodyPr>
            <a:normAutofit/>
          </a:bodyPr>
          <a:lstStyle/>
          <a:p>
            <a:r>
              <a:rPr lang="da-DK" sz="9600" dirty="0">
                <a:solidFill>
                  <a:schemeClr val="bg2">
                    <a:lumMod val="75000"/>
                  </a:schemeClr>
                </a:solidFill>
              </a:rPr>
              <a:t>Sikkerhedskultur</a:t>
            </a:r>
          </a:p>
        </p:txBody>
      </p:sp>
      <p:sp>
        <p:nvSpPr>
          <p:cNvPr id="17" name="Subtitle 16">
            <a:extLst>
              <a:ext uri="{FF2B5EF4-FFF2-40B4-BE49-F238E27FC236}">
                <a16:creationId xmlns:a16="http://schemas.microsoft.com/office/drawing/2014/main" id="{3F38AC75-96C7-472C-BFF8-F3496F9CE56E}"/>
              </a:ext>
            </a:extLst>
          </p:cNvPr>
          <p:cNvSpPr>
            <a:spLocks noGrp="1"/>
          </p:cNvSpPr>
          <p:nvPr>
            <p:ph type="subTitle" idx="1"/>
          </p:nvPr>
        </p:nvSpPr>
        <p:spPr>
          <a:xfrm>
            <a:off x="543340" y="3532860"/>
            <a:ext cx="7978250" cy="810331"/>
          </a:xfrm>
        </p:spPr>
        <p:txBody>
          <a:bodyPr>
            <a:normAutofit fontScale="92500"/>
          </a:bodyPr>
          <a:lstStyle/>
          <a:p>
            <a:r>
              <a:rPr lang="da-DK" sz="3600" dirty="0"/>
              <a:t>Et spørgsmål om trivsel og sundhed </a:t>
            </a:r>
          </a:p>
        </p:txBody>
      </p:sp>
      <p:sp>
        <p:nvSpPr>
          <p:cNvPr id="18" name="Text Placeholder 17">
            <a:extLst>
              <a:ext uri="{FF2B5EF4-FFF2-40B4-BE49-F238E27FC236}">
                <a16:creationId xmlns:a16="http://schemas.microsoft.com/office/drawing/2014/main" id="{B2389FCD-7EDD-4326-B5E1-DCCBB96171CB}"/>
              </a:ext>
            </a:extLst>
          </p:cNvPr>
          <p:cNvSpPr>
            <a:spLocks noGrp="1"/>
          </p:cNvSpPr>
          <p:nvPr>
            <p:ph type="body" sz="quarter" idx="17"/>
          </p:nvPr>
        </p:nvSpPr>
        <p:spPr/>
        <p:txBody>
          <a:bodyPr/>
          <a:lstStyle/>
          <a:p>
            <a:endParaRPr lang="da-DK" dirty="0"/>
          </a:p>
        </p:txBody>
      </p:sp>
      <p:sp>
        <p:nvSpPr>
          <p:cNvPr id="19" name="Text Placeholder 18">
            <a:extLst>
              <a:ext uri="{FF2B5EF4-FFF2-40B4-BE49-F238E27FC236}">
                <a16:creationId xmlns:a16="http://schemas.microsoft.com/office/drawing/2014/main" id="{199C7BE3-381B-40F9-B851-21EBCECEBB2C}"/>
              </a:ext>
            </a:extLst>
          </p:cNvPr>
          <p:cNvSpPr>
            <a:spLocks noGrp="1"/>
          </p:cNvSpPr>
          <p:nvPr>
            <p:ph type="body" sz="quarter" idx="18"/>
          </p:nvPr>
        </p:nvSpPr>
        <p:spPr/>
        <p:txBody>
          <a:bodyPr/>
          <a:lstStyle/>
          <a:p>
            <a:endParaRPr lang="da-DK" dirty="0"/>
          </a:p>
        </p:txBody>
      </p:sp>
      <p:sp>
        <p:nvSpPr>
          <p:cNvPr id="20" name="Text Placeholder 19">
            <a:extLst>
              <a:ext uri="{FF2B5EF4-FFF2-40B4-BE49-F238E27FC236}">
                <a16:creationId xmlns:a16="http://schemas.microsoft.com/office/drawing/2014/main" id="{DEA4C2DD-6C94-4BC0-9DD1-7795260DEB94}"/>
              </a:ext>
            </a:extLst>
          </p:cNvPr>
          <p:cNvSpPr>
            <a:spLocks noGrp="1"/>
          </p:cNvSpPr>
          <p:nvPr>
            <p:ph type="body" sz="quarter" idx="19"/>
          </p:nvPr>
        </p:nvSpPr>
        <p:spPr/>
        <p:txBody>
          <a:bodyPr/>
          <a:lstStyle/>
          <a:p>
            <a:endParaRPr lang="da-DK" dirty="0"/>
          </a:p>
        </p:txBody>
      </p:sp>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2" name="Subtitle 16" descr="SIKKER – styrket fokus på arbejdsulykker i Københavns Kommune&#10;">
            <a:extLst>
              <a:ext uri="{FF2B5EF4-FFF2-40B4-BE49-F238E27FC236}">
                <a16:creationId xmlns:a16="http://schemas.microsoft.com/office/drawing/2014/main" id="{C682D61A-5797-A7D6-B0F4-609E7F953025}"/>
              </a:ext>
              <a:ext uri="{C183D7F6-B498-43B3-948B-1728B52AA6E4}">
                <adec:decorative xmlns:adec="http://schemas.microsoft.com/office/drawing/2017/decorative" val="0"/>
              </a:ext>
            </a:extLst>
          </p:cNvPr>
          <p:cNvSpPr txBox="1">
            <a:spLocks/>
          </p:cNvSpPr>
          <p:nvPr/>
        </p:nvSpPr>
        <p:spPr>
          <a:xfrm>
            <a:off x="616226" y="6047670"/>
            <a:ext cx="7978250" cy="39288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2500" b="1" kern="1200">
                <a:solidFill>
                  <a:srgbClr val="000C2E"/>
                </a:solidFill>
                <a:latin typeface="KBH" panose="00000500000000000000" pitchFamily="2"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b="1" kern="1200">
                <a:solidFill>
                  <a:srgbClr val="000C2E"/>
                </a:solidFill>
                <a:latin typeface="KBH Tekst" panose="00000500000000000000" pitchFamily="2" charset="0"/>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baseline="0">
                <a:solidFill>
                  <a:srgbClr val="000C2E"/>
                </a:solidFill>
                <a:latin typeface="KBH Tekst" panose="00000500000000000000" pitchFamily="2" charset="0"/>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2000" b="1" kern="1200">
                <a:solidFill>
                  <a:srgbClr val="000C2E"/>
                </a:solidFill>
                <a:latin typeface="KBH Tekst" panose="00000500000000000000" pitchFamily="2" charset="0"/>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2000" b="1" kern="1200" baseline="0">
                <a:solidFill>
                  <a:srgbClr val="000C2E"/>
                </a:solidFill>
                <a:latin typeface="KBH Tekst" panose="00000500000000000000" pitchFamily="2" charset="0"/>
                <a:ea typeface="+mn-ea"/>
                <a:cs typeface="+mn-cs"/>
              </a:defRPr>
            </a:lvl9pPr>
          </a:lstStyle>
          <a:p>
            <a:r>
              <a:rPr lang="da-DK" sz="1800" dirty="0"/>
              <a:t>SIKKER – styrket fokus på arbejdsulykker i Københavns Kommune</a:t>
            </a:r>
          </a:p>
        </p:txBody>
      </p:sp>
    </p:spTree>
    <p:extLst>
      <p:ext uri="{BB962C8B-B14F-4D97-AF65-F5344CB8AC3E}">
        <p14:creationId xmlns:p14="http://schemas.microsoft.com/office/powerpoint/2010/main" val="325924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A8145-4D1A-D880-7516-199A7CC99E46}"/>
              </a:ext>
            </a:extLst>
          </p:cNvPr>
          <p:cNvSpPr>
            <a:spLocks noGrp="1"/>
          </p:cNvSpPr>
          <p:nvPr>
            <p:ph type="title"/>
          </p:nvPr>
        </p:nvSpPr>
        <p:spPr/>
        <p:txBody>
          <a:bodyPr/>
          <a:lstStyle/>
          <a:p>
            <a:r>
              <a:rPr lang="da-DK" dirty="0"/>
              <a:t>Hvad kan ledelsen gøre?</a:t>
            </a:r>
          </a:p>
        </p:txBody>
      </p:sp>
      <p:sp>
        <p:nvSpPr>
          <p:cNvPr id="3" name="Pladsholder til indhold 2">
            <a:extLst>
              <a:ext uri="{FF2B5EF4-FFF2-40B4-BE49-F238E27FC236}">
                <a16:creationId xmlns:a16="http://schemas.microsoft.com/office/drawing/2014/main" id="{97402E22-F71A-1E71-630C-243797C7C975}"/>
              </a:ext>
            </a:extLst>
          </p:cNvPr>
          <p:cNvSpPr>
            <a:spLocks noGrp="1"/>
          </p:cNvSpPr>
          <p:nvPr>
            <p:ph idx="1"/>
          </p:nvPr>
        </p:nvSpPr>
        <p:spPr>
          <a:xfrm>
            <a:off x="719998" y="2192137"/>
            <a:ext cx="10752002" cy="4248419"/>
          </a:xfrm>
        </p:spPr>
        <p:txBody>
          <a:bodyPr/>
          <a:lstStyle/>
          <a:p>
            <a:pPr marL="0" indent="0" algn="l">
              <a:buNone/>
            </a:pPr>
            <a:r>
              <a:rPr lang="da-DK" sz="1600" b="1" i="0" dirty="0">
                <a:solidFill>
                  <a:schemeClr val="tx1"/>
                </a:solidFill>
                <a:effectLst/>
              </a:rPr>
              <a:t>Tydelig kommunikation</a:t>
            </a:r>
            <a:endParaRPr lang="da-DK" sz="1600" dirty="0">
              <a:solidFill>
                <a:schemeClr val="tx1"/>
              </a:solidFill>
            </a:endParaRPr>
          </a:p>
          <a:p>
            <a:pPr marL="0" indent="0" algn="l">
              <a:buNone/>
            </a:pPr>
            <a:r>
              <a:rPr lang="da-DK" sz="1600" b="0" i="0" dirty="0">
                <a:solidFill>
                  <a:schemeClr val="tx1"/>
                </a:solidFill>
                <a:effectLst/>
              </a:rPr>
              <a:t>Vigtigt at kommunikere tydelige forventninger til sikkerhedsproceduren og synliggøre vigtigheden af sikkerhed som en kerneværdi i organisationen</a:t>
            </a:r>
          </a:p>
          <a:p>
            <a:pPr marL="0" indent="0" algn="l">
              <a:buNone/>
            </a:pPr>
            <a:endParaRPr lang="da-DK" sz="1600" b="1" i="0" dirty="0">
              <a:solidFill>
                <a:schemeClr val="tx1"/>
              </a:solidFill>
              <a:effectLst/>
            </a:endParaRPr>
          </a:p>
          <a:p>
            <a:pPr marL="0" indent="0" algn="l">
              <a:buNone/>
            </a:pPr>
            <a:r>
              <a:rPr lang="da-DK" sz="1600" b="1" i="0" dirty="0">
                <a:solidFill>
                  <a:schemeClr val="tx1"/>
                </a:solidFill>
                <a:effectLst/>
              </a:rPr>
              <a:t>Oplæring og instruktion</a:t>
            </a:r>
            <a:endParaRPr lang="da-DK" sz="1600" dirty="0">
              <a:solidFill>
                <a:schemeClr val="tx1"/>
              </a:solidFill>
            </a:endParaRPr>
          </a:p>
          <a:p>
            <a:pPr marL="0" indent="0" algn="l">
              <a:buNone/>
            </a:pPr>
            <a:r>
              <a:rPr lang="da-DK" sz="1600" b="0" i="0" dirty="0">
                <a:solidFill>
                  <a:schemeClr val="tx1"/>
                </a:solidFill>
                <a:effectLst/>
              </a:rPr>
              <a:t>Sørg for, at der er tilstrækkelige kompetencer, uddannelse og viden om sikkerhedsproceduren</a:t>
            </a:r>
          </a:p>
          <a:p>
            <a:pPr marL="0" indent="0" algn="l">
              <a:buNone/>
            </a:pPr>
            <a:endParaRPr lang="da-DK" sz="1600" dirty="0">
              <a:solidFill>
                <a:schemeClr val="tx1"/>
              </a:solidFill>
            </a:endParaRPr>
          </a:p>
          <a:p>
            <a:pPr marL="0" indent="0" algn="l">
              <a:buNone/>
            </a:pPr>
            <a:r>
              <a:rPr lang="da-DK" sz="1600" b="1" i="0" dirty="0">
                <a:solidFill>
                  <a:schemeClr val="tx1"/>
                </a:solidFill>
                <a:effectLst/>
              </a:rPr>
              <a:t>Vær en rollemodel</a:t>
            </a:r>
            <a:endParaRPr lang="da-DK" sz="1600" dirty="0">
              <a:solidFill>
                <a:schemeClr val="tx1"/>
              </a:solidFill>
            </a:endParaRPr>
          </a:p>
          <a:p>
            <a:pPr marL="0" indent="0" algn="l">
              <a:buNone/>
            </a:pPr>
            <a:r>
              <a:rPr lang="da-DK" sz="1600" b="0" i="0" dirty="0">
                <a:solidFill>
                  <a:schemeClr val="tx1"/>
                </a:solidFill>
                <a:effectLst/>
              </a:rPr>
              <a:t>Vigtigt at ledelsen er en rollemodel for sikker adfærd og overholde de samme standarder, de forventer af medarbejderne</a:t>
            </a:r>
          </a:p>
          <a:p>
            <a:pPr marL="0" indent="0" algn="l">
              <a:buNone/>
            </a:pPr>
            <a:endParaRPr lang="da-DK" sz="1600" b="0" i="0" dirty="0">
              <a:solidFill>
                <a:schemeClr val="tx1"/>
              </a:solidFill>
              <a:effectLst/>
            </a:endParaRPr>
          </a:p>
          <a:p>
            <a:pPr marL="0" indent="0" algn="l">
              <a:buNone/>
            </a:pPr>
            <a:r>
              <a:rPr lang="da-DK" sz="1600" b="1" i="0" dirty="0">
                <a:solidFill>
                  <a:schemeClr val="tx1"/>
                </a:solidFill>
                <a:effectLst/>
              </a:rPr>
              <a:t>Involvering og dialog</a:t>
            </a:r>
            <a:endParaRPr lang="da-DK" sz="1600" b="0" i="0" dirty="0">
              <a:solidFill>
                <a:schemeClr val="tx1"/>
              </a:solidFill>
              <a:effectLst/>
            </a:endParaRPr>
          </a:p>
          <a:p>
            <a:pPr marL="0" indent="0" algn="l">
              <a:buNone/>
            </a:pPr>
            <a:r>
              <a:rPr lang="da-DK" sz="1600" b="0" i="0" dirty="0">
                <a:solidFill>
                  <a:schemeClr val="tx1"/>
                </a:solidFill>
                <a:effectLst/>
              </a:rPr>
              <a:t>Skab en åben dialog om sikkerhedsspørgsmål og opfordre medarbejderne til at rapportere potentielle risici</a:t>
            </a:r>
            <a:endParaRPr lang="da-DK" sz="1600" b="0" i="0" dirty="0">
              <a:solidFill>
                <a:schemeClr val="tx1"/>
              </a:solidFill>
              <a:effectLst/>
              <a:latin typeface="KBH Tekst" panose="00000500000000000000" pitchFamily="2" charset="0"/>
            </a:endParaRPr>
          </a:p>
          <a:p>
            <a:endParaRPr lang="da-DK" dirty="0">
              <a:solidFill>
                <a:schemeClr val="tx1"/>
              </a:solidFill>
              <a:latin typeface="KBH Tekst" panose="00000500000000000000" pitchFamily="2" charset="0"/>
            </a:endParaRPr>
          </a:p>
        </p:txBody>
      </p:sp>
      <p:sp>
        <p:nvSpPr>
          <p:cNvPr id="4" name="Pladsholder til sidefod 3">
            <a:extLst>
              <a:ext uri="{FF2B5EF4-FFF2-40B4-BE49-F238E27FC236}">
                <a16:creationId xmlns:a16="http://schemas.microsoft.com/office/drawing/2014/main" id="{1E01B842-D7F1-05C7-4BD9-548FE4BD361B}"/>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690F7DCA-5547-B505-6CB6-4129D3557B56}"/>
              </a:ext>
            </a:extLst>
          </p:cNvPr>
          <p:cNvSpPr>
            <a:spLocks noGrp="1"/>
          </p:cNvSpPr>
          <p:nvPr>
            <p:ph type="sldNum" sz="quarter" idx="12"/>
          </p:nvPr>
        </p:nvSpPr>
        <p:spPr/>
        <p:txBody>
          <a:bodyPr/>
          <a:lstStyle/>
          <a:p>
            <a:fld id="{859873C9-BF5D-4A9A-BB31-45BBB7BABAF7}" type="slidenum">
              <a:rPr lang="da-DK" noProof="0" smtClean="0"/>
              <a:t>10</a:t>
            </a:fld>
            <a:endParaRPr lang="da-DK" noProof="0" dirty="0"/>
          </a:p>
        </p:txBody>
      </p:sp>
    </p:spTree>
    <p:extLst>
      <p:ext uri="{BB962C8B-B14F-4D97-AF65-F5344CB8AC3E}">
        <p14:creationId xmlns:p14="http://schemas.microsoft.com/office/powerpoint/2010/main" val="158765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A97645-EA16-EC62-4BC8-6E4617958948}"/>
              </a:ext>
            </a:extLst>
          </p:cNvPr>
          <p:cNvSpPr>
            <a:spLocks noGrp="1"/>
          </p:cNvSpPr>
          <p:nvPr>
            <p:ph type="title"/>
          </p:nvPr>
        </p:nvSpPr>
        <p:spPr/>
        <p:txBody>
          <a:bodyPr/>
          <a:lstStyle/>
          <a:p>
            <a:r>
              <a:rPr lang="da-DK" dirty="0"/>
              <a:t>Bevægelser og adfærd</a:t>
            </a:r>
          </a:p>
        </p:txBody>
      </p:sp>
      <p:sp>
        <p:nvSpPr>
          <p:cNvPr id="4" name="Pladsholder til sidefod 3">
            <a:extLst>
              <a:ext uri="{FF2B5EF4-FFF2-40B4-BE49-F238E27FC236}">
                <a16:creationId xmlns:a16="http://schemas.microsoft.com/office/drawing/2014/main" id="{2DBE9336-D388-D1CA-A9B0-E4B33255A36E}"/>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F6C80A6B-4E01-1F10-78A0-475B2F3E6A56}"/>
              </a:ext>
            </a:extLst>
          </p:cNvPr>
          <p:cNvSpPr>
            <a:spLocks noGrp="1"/>
          </p:cNvSpPr>
          <p:nvPr>
            <p:ph type="sldNum" sz="quarter" idx="12"/>
          </p:nvPr>
        </p:nvSpPr>
        <p:spPr/>
        <p:txBody>
          <a:bodyPr/>
          <a:lstStyle/>
          <a:p>
            <a:fld id="{859873C9-BF5D-4A9A-BB31-45BBB7BABAF7}" type="slidenum">
              <a:rPr lang="da-DK" noProof="0" smtClean="0"/>
              <a:t>11</a:t>
            </a:fld>
            <a:endParaRPr lang="da-DK" noProof="0" dirty="0"/>
          </a:p>
        </p:txBody>
      </p:sp>
      <p:sp>
        <p:nvSpPr>
          <p:cNvPr id="6" name="Tekstfelt 5" descr="Et fælles ansvar:&#10;Hvordan påtaler og taler vi om hinandens sikkerhedsadfærd på en god måde?&#10;&#10;Hvilken (sikkerheds)adfærd ønsker vi mere eller mindre af?&#10;">
            <a:extLst>
              <a:ext uri="{FF2B5EF4-FFF2-40B4-BE49-F238E27FC236}">
                <a16:creationId xmlns:a16="http://schemas.microsoft.com/office/drawing/2014/main" id="{2A9BB9AD-70A2-EDAE-ACFC-DA02A42CAE6C}"/>
              </a:ext>
              <a:ext uri="{C183D7F6-B498-43B3-948B-1728B52AA6E4}">
                <adec:decorative xmlns:adec="http://schemas.microsoft.com/office/drawing/2017/decorative" val="0"/>
              </a:ext>
            </a:extLst>
          </p:cNvPr>
          <p:cNvSpPr txBox="1"/>
          <p:nvPr/>
        </p:nvSpPr>
        <p:spPr>
          <a:xfrm>
            <a:off x="6472795" y="2385391"/>
            <a:ext cx="4818057" cy="2941983"/>
          </a:xfrm>
          <a:prstGeom prst="rect">
            <a:avLst/>
          </a:prstGeom>
        </p:spPr>
        <p:txBody>
          <a:bodyPr vert="horz" lIns="0" tIns="0" rIns="0" bIns="0" rtlCol="0">
            <a:normAutofit/>
          </a:bodyPr>
          <a:lstStyle/>
          <a:p>
            <a:pPr>
              <a:spcAft>
                <a:spcPts val="600"/>
              </a:spcAft>
            </a:pPr>
            <a:r>
              <a:rPr lang="da-DK" sz="1600" b="1" dirty="0">
                <a:solidFill>
                  <a:srgbClr val="000C2E"/>
                </a:solidFill>
              </a:rPr>
              <a:t>Et fælles ansvar:</a:t>
            </a:r>
            <a:endParaRPr lang="da-DK" sz="1600" dirty="0">
              <a:solidFill>
                <a:srgbClr val="000C2E"/>
              </a:solidFill>
            </a:endParaRPr>
          </a:p>
          <a:p>
            <a:pPr marL="180000" indent="-180000">
              <a:spcAft>
                <a:spcPts val="600"/>
              </a:spcAft>
              <a:buFont typeface="Arial" panose="020B0604020202020204" pitchFamily="34" charset="0"/>
              <a:buChar char="•"/>
            </a:pPr>
            <a:r>
              <a:rPr lang="da-DK" sz="1600" kern="1200" dirty="0">
                <a:solidFill>
                  <a:srgbClr val="000C2E"/>
                </a:solidFill>
              </a:rPr>
              <a:t>Hvordan påtaler og taler vi om hinandens sikkerhedsadfærd på en god måde?</a:t>
            </a:r>
          </a:p>
          <a:p>
            <a:pPr marL="637200" lvl="1" indent="-180000">
              <a:spcAft>
                <a:spcPts val="600"/>
              </a:spcAft>
              <a:buFont typeface="Arial" panose="020B0604020202020204" pitchFamily="34" charset="0"/>
              <a:buChar char="•"/>
            </a:pPr>
            <a:endParaRPr lang="da-DK" sz="1600" kern="1200" dirty="0">
              <a:solidFill>
                <a:srgbClr val="000C2E"/>
              </a:solidFill>
            </a:endParaRPr>
          </a:p>
          <a:p>
            <a:pPr marL="180000" indent="-180000">
              <a:spcAft>
                <a:spcPts val="600"/>
              </a:spcAft>
              <a:buFont typeface="Arial" panose="020B0604020202020204" pitchFamily="34" charset="0"/>
              <a:buChar char="•"/>
            </a:pPr>
            <a:r>
              <a:rPr lang="da-DK" sz="1600" kern="1200" dirty="0">
                <a:solidFill>
                  <a:srgbClr val="000C2E"/>
                </a:solidFill>
              </a:rPr>
              <a:t>Hvilken (sikkerheds)adfærd ønsker vi mere eller mindre af?</a:t>
            </a:r>
          </a:p>
          <a:p>
            <a:pPr>
              <a:spcAft>
                <a:spcPts val="600"/>
              </a:spcAft>
            </a:pPr>
            <a:endParaRPr lang="en-US" sz="1600" kern="1200" dirty="0">
              <a:solidFill>
                <a:srgbClr val="000C2E"/>
              </a:solidFill>
            </a:endParaRPr>
          </a:p>
        </p:txBody>
      </p:sp>
      <p:sp>
        <p:nvSpPr>
          <p:cNvPr id="7" name="Tekstfelt 6" descr="Foregangsmand:&#10;Hvordan er man en god foregangsmand hos os? &#10;Som medarbejder &#10;Som leder &#10;Som AMR&#10;Som MED&#10;">
            <a:extLst>
              <a:ext uri="{FF2B5EF4-FFF2-40B4-BE49-F238E27FC236}">
                <a16:creationId xmlns:a16="http://schemas.microsoft.com/office/drawing/2014/main" id="{6E4D3A3C-2D93-B846-51B0-FE69F00ACFD8}"/>
              </a:ext>
              <a:ext uri="{C183D7F6-B498-43B3-948B-1728B52AA6E4}">
                <adec:decorative xmlns:adec="http://schemas.microsoft.com/office/drawing/2017/decorative" val="0"/>
              </a:ext>
            </a:extLst>
          </p:cNvPr>
          <p:cNvSpPr txBox="1"/>
          <p:nvPr/>
        </p:nvSpPr>
        <p:spPr>
          <a:xfrm>
            <a:off x="767273" y="2385391"/>
            <a:ext cx="4951932" cy="2999712"/>
          </a:xfrm>
          <a:prstGeom prst="rect">
            <a:avLst/>
          </a:prstGeom>
        </p:spPr>
        <p:txBody>
          <a:bodyPr vert="horz" lIns="0" tIns="0" rIns="0" bIns="0" rtlCol="0">
            <a:normAutofit/>
          </a:bodyPr>
          <a:lstStyle/>
          <a:p>
            <a:pPr>
              <a:spcAft>
                <a:spcPts val="600"/>
              </a:spcAft>
            </a:pPr>
            <a:r>
              <a:rPr lang="da-DK" sz="1600" b="1" kern="1200" dirty="0">
                <a:solidFill>
                  <a:srgbClr val="000C2E"/>
                </a:solidFill>
              </a:rPr>
              <a:t>Foregangsmand:</a:t>
            </a:r>
            <a:endParaRPr lang="da-DK" sz="1600" dirty="0">
              <a:solidFill>
                <a:srgbClr val="000C2E"/>
              </a:solidFill>
            </a:endParaRPr>
          </a:p>
          <a:p>
            <a:pPr marL="180000" indent="-180000">
              <a:spcAft>
                <a:spcPts val="600"/>
              </a:spcAft>
              <a:buFont typeface="Arial" panose="020B0604020202020204" pitchFamily="34" charset="0"/>
              <a:buChar char="•"/>
            </a:pPr>
            <a:r>
              <a:rPr lang="da-DK" sz="1600" kern="1200" dirty="0">
                <a:solidFill>
                  <a:srgbClr val="000C2E"/>
                </a:solidFill>
              </a:rPr>
              <a:t>Hvordan er </a:t>
            </a:r>
            <a:r>
              <a:rPr lang="da-DK" sz="1600" dirty="0">
                <a:solidFill>
                  <a:srgbClr val="000C2E"/>
                </a:solidFill>
              </a:rPr>
              <a:t>man en </a:t>
            </a:r>
            <a:r>
              <a:rPr lang="da-DK" sz="1600" kern="1200" dirty="0">
                <a:solidFill>
                  <a:srgbClr val="000C2E"/>
                </a:solidFill>
              </a:rPr>
              <a:t>god foregangsmand hos os? </a:t>
            </a:r>
            <a:endParaRPr lang="da-DK" sz="1600" dirty="0">
              <a:solidFill>
                <a:srgbClr val="000C2E"/>
              </a:solidFill>
            </a:endParaRPr>
          </a:p>
          <a:p>
            <a:pPr marL="637200" lvl="1" indent="-180000">
              <a:spcAft>
                <a:spcPts val="600"/>
              </a:spcAft>
              <a:buFont typeface="Arial" panose="020B0604020202020204" pitchFamily="34" charset="0"/>
              <a:buChar char="•"/>
            </a:pPr>
            <a:r>
              <a:rPr lang="da-DK" sz="1600" kern="1200" dirty="0">
                <a:solidFill>
                  <a:srgbClr val="000C2E"/>
                </a:solidFill>
              </a:rPr>
              <a:t>Som </a:t>
            </a:r>
            <a:r>
              <a:rPr lang="da-DK" sz="1600" b="1" kern="1200" dirty="0">
                <a:solidFill>
                  <a:srgbClr val="000C2E"/>
                </a:solidFill>
              </a:rPr>
              <a:t>m</a:t>
            </a:r>
            <a:r>
              <a:rPr lang="da-DK" sz="1600" b="1" dirty="0">
                <a:solidFill>
                  <a:srgbClr val="000C2E"/>
                </a:solidFill>
              </a:rPr>
              <a:t>edarbejder </a:t>
            </a:r>
          </a:p>
          <a:p>
            <a:pPr marL="637200" lvl="1" indent="-180000">
              <a:spcAft>
                <a:spcPts val="600"/>
              </a:spcAft>
              <a:buFont typeface="Arial" panose="020B0604020202020204" pitchFamily="34" charset="0"/>
              <a:buChar char="•"/>
            </a:pPr>
            <a:r>
              <a:rPr lang="da-DK" sz="1600" kern="1200" dirty="0">
                <a:solidFill>
                  <a:srgbClr val="000C2E"/>
                </a:solidFill>
              </a:rPr>
              <a:t>Som </a:t>
            </a:r>
            <a:r>
              <a:rPr lang="da-DK" sz="1600" b="1" kern="1200" dirty="0">
                <a:solidFill>
                  <a:srgbClr val="000C2E"/>
                </a:solidFill>
              </a:rPr>
              <a:t>leder </a:t>
            </a:r>
          </a:p>
          <a:p>
            <a:pPr marL="637200" lvl="1" indent="-180000">
              <a:spcAft>
                <a:spcPts val="600"/>
              </a:spcAft>
              <a:buFont typeface="Arial" panose="020B0604020202020204" pitchFamily="34" charset="0"/>
              <a:buChar char="•"/>
            </a:pPr>
            <a:r>
              <a:rPr lang="da-DK" sz="1600" dirty="0">
                <a:solidFill>
                  <a:srgbClr val="000C2E"/>
                </a:solidFill>
              </a:rPr>
              <a:t>Som </a:t>
            </a:r>
            <a:r>
              <a:rPr lang="da-DK" sz="1600" b="1" dirty="0">
                <a:solidFill>
                  <a:srgbClr val="000C2E"/>
                </a:solidFill>
              </a:rPr>
              <a:t>AMR</a:t>
            </a:r>
          </a:p>
          <a:p>
            <a:pPr marL="637200" lvl="1" indent="-180000">
              <a:spcAft>
                <a:spcPts val="600"/>
              </a:spcAft>
              <a:buFont typeface="Arial" panose="020B0604020202020204" pitchFamily="34" charset="0"/>
              <a:buChar char="•"/>
            </a:pPr>
            <a:r>
              <a:rPr lang="da-DK" sz="1600" dirty="0">
                <a:solidFill>
                  <a:srgbClr val="000C2E"/>
                </a:solidFill>
              </a:rPr>
              <a:t>Som </a:t>
            </a:r>
            <a:r>
              <a:rPr lang="da-DK" sz="1600" b="1" dirty="0">
                <a:solidFill>
                  <a:srgbClr val="000C2E"/>
                </a:solidFill>
              </a:rPr>
              <a:t>MED</a:t>
            </a:r>
            <a:endParaRPr lang="da-DK" sz="1600" kern="1200" dirty="0">
              <a:solidFill>
                <a:srgbClr val="000C2E"/>
              </a:solidFill>
            </a:endParaRPr>
          </a:p>
        </p:txBody>
      </p:sp>
    </p:spTree>
    <p:extLst>
      <p:ext uri="{BB962C8B-B14F-4D97-AF65-F5344CB8AC3E}">
        <p14:creationId xmlns:p14="http://schemas.microsoft.com/office/powerpoint/2010/main" val="5942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96085-A9B4-0D8B-3664-936500ECB70A}"/>
              </a:ext>
            </a:extLst>
          </p:cNvPr>
          <p:cNvSpPr>
            <a:spLocks noGrp="1"/>
          </p:cNvSpPr>
          <p:nvPr>
            <p:ph type="title"/>
          </p:nvPr>
        </p:nvSpPr>
        <p:spPr/>
        <p:txBody>
          <a:bodyPr/>
          <a:lstStyle/>
          <a:p>
            <a:r>
              <a:rPr lang="da-DK" dirty="0"/>
              <a:t>Dialog i MED</a:t>
            </a:r>
          </a:p>
        </p:txBody>
      </p:sp>
      <p:sp>
        <p:nvSpPr>
          <p:cNvPr id="3" name="Pladsholder til indhold 2">
            <a:extLst>
              <a:ext uri="{FF2B5EF4-FFF2-40B4-BE49-F238E27FC236}">
                <a16:creationId xmlns:a16="http://schemas.microsoft.com/office/drawing/2014/main" id="{CF5415BF-5561-48C8-8149-3A7CECF1402B}"/>
              </a:ext>
            </a:extLst>
          </p:cNvPr>
          <p:cNvSpPr>
            <a:spLocks noGrp="1"/>
          </p:cNvSpPr>
          <p:nvPr>
            <p:ph idx="1"/>
          </p:nvPr>
        </p:nvSpPr>
        <p:spPr/>
        <p:txBody>
          <a:bodyPr/>
          <a:lstStyle/>
          <a:p>
            <a:pPr marL="0" indent="0">
              <a:buNone/>
            </a:pPr>
            <a:r>
              <a:rPr lang="da-DK" dirty="0"/>
              <a:t>Tag udgangspunkt i jeres MED-udvalg og drøft nedenstående udsagn – er I enige eller uenige?</a:t>
            </a:r>
          </a:p>
          <a:p>
            <a:pPr marL="0" indent="0">
              <a:buNone/>
            </a:pPr>
            <a:endParaRPr lang="da-DK" dirty="0"/>
          </a:p>
          <a:p>
            <a:r>
              <a:rPr lang="da-DK" dirty="0"/>
              <a:t>Jeg får den nødvendige vejledning og instruktion i sikker udførelse af arbejdet</a:t>
            </a:r>
          </a:p>
          <a:p>
            <a:r>
              <a:rPr lang="da-DK" dirty="0"/>
              <a:t>Ledelsen opmuntrer medarbejderne til at arbejde sikkert, selv når arbejdsplanen er stram</a:t>
            </a:r>
          </a:p>
          <a:p>
            <a:r>
              <a:rPr lang="da-DK" dirty="0"/>
              <a:t>Ledelsen inddrager medarbejderne i beslutninger vedrørende sikkerhed</a:t>
            </a:r>
          </a:p>
          <a:p>
            <a:r>
              <a:rPr lang="da-DK" dirty="0"/>
              <a:t>Vi hjælper hinanden med at arbejde sikkert, selv når arbejdsplanen er stram</a:t>
            </a:r>
          </a:p>
          <a:p>
            <a:r>
              <a:rPr lang="da-DK" dirty="0"/>
              <a:t>Vi mener, at mindre ulykker er en normal del af det daglige arbejde</a:t>
            </a:r>
          </a:p>
          <a:p>
            <a:pPr marL="0" indent="0">
              <a:buNone/>
            </a:pPr>
            <a:endParaRPr lang="da-DK" dirty="0"/>
          </a:p>
        </p:txBody>
      </p:sp>
      <p:sp>
        <p:nvSpPr>
          <p:cNvPr id="4" name="Pladsholder til sidefod 3">
            <a:extLst>
              <a:ext uri="{FF2B5EF4-FFF2-40B4-BE49-F238E27FC236}">
                <a16:creationId xmlns:a16="http://schemas.microsoft.com/office/drawing/2014/main" id="{3A04FBA6-4D64-7E59-E8F2-4406359ACB61}"/>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429EDA5C-AAC4-51E5-34C0-7EF158165F75}"/>
              </a:ext>
            </a:extLst>
          </p:cNvPr>
          <p:cNvSpPr>
            <a:spLocks noGrp="1"/>
          </p:cNvSpPr>
          <p:nvPr>
            <p:ph type="sldNum" sz="quarter" idx="12"/>
          </p:nvPr>
        </p:nvSpPr>
        <p:spPr/>
        <p:txBody>
          <a:bodyPr/>
          <a:lstStyle/>
          <a:p>
            <a:fld id="{859873C9-BF5D-4A9A-BB31-45BBB7BABAF7}" type="slidenum">
              <a:rPr lang="da-DK" noProof="0" smtClean="0"/>
              <a:t>12</a:t>
            </a:fld>
            <a:endParaRPr lang="da-DK" noProof="0" dirty="0"/>
          </a:p>
        </p:txBody>
      </p:sp>
    </p:spTree>
    <p:extLst>
      <p:ext uri="{BB962C8B-B14F-4D97-AF65-F5344CB8AC3E}">
        <p14:creationId xmlns:p14="http://schemas.microsoft.com/office/powerpoint/2010/main" val="219707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6EA96-C229-D0BA-292E-90946F1FB6B4}"/>
              </a:ext>
            </a:extLst>
          </p:cNvPr>
          <p:cNvSpPr>
            <a:spLocks noGrp="1"/>
          </p:cNvSpPr>
          <p:nvPr>
            <p:ph type="title"/>
          </p:nvPr>
        </p:nvSpPr>
        <p:spPr/>
        <p:txBody>
          <a:bodyPr/>
          <a:lstStyle/>
          <a:p>
            <a:r>
              <a:rPr lang="da-DK" dirty="0"/>
              <a:t>Næste skridt</a:t>
            </a:r>
          </a:p>
        </p:txBody>
      </p:sp>
      <p:sp>
        <p:nvSpPr>
          <p:cNvPr id="3" name="Pladsholder til indhold 2">
            <a:extLst>
              <a:ext uri="{FF2B5EF4-FFF2-40B4-BE49-F238E27FC236}">
                <a16:creationId xmlns:a16="http://schemas.microsoft.com/office/drawing/2014/main" id="{41026DF5-3797-E914-1D06-33FBF2AFD8F2}"/>
              </a:ext>
            </a:extLst>
          </p:cNvPr>
          <p:cNvSpPr>
            <a:spLocks noGrp="1"/>
          </p:cNvSpPr>
          <p:nvPr>
            <p:ph idx="1"/>
          </p:nvPr>
        </p:nvSpPr>
        <p:spPr/>
        <p:txBody>
          <a:bodyPr/>
          <a:lstStyle/>
          <a:p>
            <a:r>
              <a:rPr lang="da-DK" dirty="0"/>
              <a:t>Med udgangspunkt i de gode dialoger, kan I videreføre snakken i medarbejdergruppen.</a:t>
            </a:r>
          </a:p>
          <a:p>
            <a:endParaRPr lang="da-DK" dirty="0"/>
          </a:p>
          <a:p>
            <a:r>
              <a:rPr lang="da-DK" dirty="0"/>
              <a:t>Tilegn næste dagsorden for jeres P-møde til en snak om sikkerhedskulturen.</a:t>
            </a:r>
          </a:p>
          <a:p>
            <a:endParaRPr lang="da-DK" dirty="0"/>
          </a:p>
          <a:p>
            <a:r>
              <a:rPr lang="da-DK" dirty="0"/>
              <a:t>Brug slidepakken som redskab for dig som facilitator. </a:t>
            </a:r>
          </a:p>
        </p:txBody>
      </p:sp>
      <p:sp>
        <p:nvSpPr>
          <p:cNvPr id="4" name="Pladsholder til sidefod 3">
            <a:extLst>
              <a:ext uri="{FF2B5EF4-FFF2-40B4-BE49-F238E27FC236}">
                <a16:creationId xmlns:a16="http://schemas.microsoft.com/office/drawing/2014/main" id="{E55C9EBD-A78C-6917-4582-074CD0DD8323}"/>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53C8987D-AE74-DFE9-A82A-00FD8B956675}"/>
              </a:ext>
            </a:extLst>
          </p:cNvPr>
          <p:cNvSpPr>
            <a:spLocks noGrp="1"/>
          </p:cNvSpPr>
          <p:nvPr>
            <p:ph type="sldNum" sz="quarter" idx="12"/>
          </p:nvPr>
        </p:nvSpPr>
        <p:spPr/>
        <p:txBody>
          <a:bodyPr/>
          <a:lstStyle/>
          <a:p>
            <a:fld id="{859873C9-BF5D-4A9A-BB31-45BBB7BABAF7}" type="slidenum">
              <a:rPr lang="da-DK" noProof="0" smtClean="0"/>
              <a:t>13</a:t>
            </a:fld>
            <a:endParaRPr lang="da-DK" noProof="0" dirty="0"/>
          </a:p>
        </p:txBody>
      </p:sp>
    </p:spTree>
    <p:extLst>
      <p:ext uri="{BB962C8B-B14F-4D97-AF65-F5344CB8AC3E}">
        <p14:creationId xmlns:p14="http://schemas.microsoft.com/office/powerpoint/2010/main" val="24724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64B5-B70D-52AE-7DC8-E7324994BD8C}"/>
              </a:ext>
            </a:extLst>
          </p:cNvPr>
          <p:cNvSpPr>
            <a:spLocks noGrp="1"/>
          </p:cNvSpPr>
          <p:nvPr>
            <p:ph type="title"/>
          </p:nvPr>
        </p:nvSpPr>
        <p:spPr/>
        <p:txBody>
          <a:bodyPr/>
          <a:lstStyle/>
          <a:p>
            <a:r>
              <a:rPr lang="da-DK" dirty="0"/>
              <a:t>Tjekliste for en sikkerhedskultur</a:t>
            </a:r>
          </a:p>
        </p:txBody>
      </p:sp>
      <p:sp>
        <p:nvSpPr>
          <p:cNvPr id="3" name="Pladsholder til indhold 2">
            <a:extLst>
              <a:ext uri="{FF2B5EF4-FFF2-40B4-BE49-F238E27FC236}">
                <a16:creationId xmlns:a16="http://schemas.microsoft.com/office/drawing/2014/main" id="{6FA3036C-3239-E97B-8DE5-4F268DE5FD5B}"/>
              </a:ext>
            </a:extLst>
          </p:cNvPr>
          <p:cNvSpPr>
            <a:spLocks noGrp="1"/>
          </p:cNvSpPr>
          <p:nvPr>
            <p:ph idx="1"/>
          </p:nvPr>
        </p:nvSpPr>
        <p:spPr>
          <a:xfrm>
            <a:off x="719998" y="2017870"/>
            <a:ext cx="10752002" cy="3945862"/>
          </a:xfrm>
        </p:spPr>
        <p:txBody>
          <a:bodyPr/>
          <a:lstStyle/>
          <a:p>
            <a:pPr>
              <a:lnSpc>
                <a:spcPct val="150000"/>
              </a:lnSpc>
            </a:pPr>
            <a:r>
              <a:rPr lang="da-DK" dirty="0"/>
              <a:t>En god sikkerhedskultur har disse fundamenter:</a:t>
            </a:r>
          </a:p>
          <a:p>
            <a:pPr lvl="1">
              <a:lnSpc>
                <a:spcPct val="150000"/>
              </a:lnSpc>
            </a:pPr>
            <a:r>
              <a:rPr lang="da-DK" dirty="0"/>
              <a:t>Effektive metoder til at informere og konsultere medarbejderne</a:t>
            </a:r>
          </a:p>
          <a:p>
            <a:pPr lvl="1">
              <a:lnSpc>
                <a:spcPct val="150000"/>
              </a:lnSpc>
            </a:pPr>
            <a:r>
              <a:rPr lang="da-DK" dirty="0"/>
              <a:t>Erkendelse af at alle har en rolle at spille</a:t>
            </a:r>
          </a:p>
          <a:p>
            <a:pPr lvl="1">
              <a:lnSpc>
                <a:spcPct val="150000"/>
              </a:lnSpc>
            </a:pPr>
            <a:r>
              <a:rPr lang="da-DK" dirty="0"/>
              <a:t>Forpligtelse og engagement hos ledelsen til at involvere medarbejderne</a:t>
            </a:r>
          </a:p>
          <a:p>
            <a:pPr lvl="1">
              <a:lnSpc>
                <a:spcPct val="150000"/>
              </a:lnSpc>
            </a:pPr>
            <a:r>
              <a:rPr lang="da-DK" dirty="0"/>
              <a:t>Samarbejde på tværs af afdelinger og medarbejdere</a:t>
            </a:r>
          </a:p>
          <a:p>
            <a:pPr lvl="1">
              <a:lnSpc>
                <a:spcPct val="150000"/>
              </a:lnSpc>
            </a:pPr>
            <a:r>
              <a:rPr lang="da-DK" dirty="0"/>
              <a:t>Høj kvalitet i oplæring</a:t>
            </a:r>
          </a:p>
          <a:p>
            <a:pPr marL="252000" lvl="1" indent="0">
              <a:buNone/>
            </a:pPr>
            <a:endParaRPr lang="da-DK" dirty="0"/>
          </a:p>
        </p:txBody>
      </p:sp>
      <p:sp>
        <p:nvSpPr>
          <p:cNvPr id="4" name="Pladsholder til sidefod 3">
            <a:extLst>
              <a:ext uri="{FF2B5EF4-FFF2-40B4-BE49-F238E27FC236}">
                <a16:creationId xmlns:a16="http://schemas.microsoft.com/office/drawing/2014/main" id="{EFFBCEBD-DF33-3045-91A8-528DEBD98EAC}"/>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96B01629-710F-7E9E-4FD4-EC578DED39A8}"/>
              </a:ext>
            </a:extLst>
          </p:cNvPr>
          <p:cNvSpPr>
            <a:spLocks noGrp="1"/>
          </p:cNvSpPr>
          <p:nvPr>
            <p:ph type="sldNum" sz="quarter" idx="12"/>
          </p:nvPr>
        </p:nvSpPr>
        <p:spPr/>
        <p:txBody>
          <a:bodyPr/>
          <a:lstStyle/>
          <a:p>
            <a:fld id="{859873C9-BF5D-4A9A-BB31-45BBB7BABAF7}" type="slidenum">
              <a:rPr lang="da-DK" noProof="0" smtClean="0"/>
              <a:t>14</a:t>
            </a:fld>
            <a:endParaRPr lang="da-DK" noProof="0" dirty="0"/>
          </a:p>
        </p:txBody>
      </p:sp>
    </p:spTree>
    <p:extLst>
      <p:ext uri="{BB962C8B-B14F-4D97-AF65-F5344CB8AC3E}">
        <p14:creationId xmlns:p14="http://schemas.microsoft.com/office/powerpoint/2010/main" val="311933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32D2C85F-D8A9-4C60-8B35-2EECAB28270F}"/>
              </a:ext>
            </a:extLst>
          </p:cNvPr>
          <p:cNvSpPr>
            <a:spLocks noGrp="1"/>
          </p:cNvSpPr>
          <p:nvPr>
            <p:ph type="ctrTitle"/>
          </p:nvPr>
        </p:nvSpPr>
        <p:spPr/>
        <p:txBody>
          <a:bodyPr>
            <a:normAutofit/>
          </a:bodyPr>
          <a:lstStyle/>
          <a:p>
            <a:r>
              <a:rPr lang="da-DK" sz="9600" dirty="0"/>
              <a:t>Møde i MED</a:t>
            </a:r>
          </a:p>
        </p:txBody>
      </p:sp>
      <p:sp>
        <p:nvSpPr>
          <p:cNvPr id="18" name="Text Placeholder 17">
            <a:extLst>
              <a:ext uri="{FF2B5EF4-FFF2-40B4-BE49-F238E27FC236}">
                <a16:creationId xmlns:a16="http://schemas.microsoft.com/office/drawing/2014/main" id="{B2389FCD-7EDD-4326-B5E1-DCCBB96171CB}"/>
              </a:ext>
            </a:extLst>
          </p:cNvPr>
          <p:cNvSpPr>
            <a:spLocks noGrp="1"/>
          </p:cNvSpPr>
          <p:nvPr>
            <p:ph type="body" sz="quarter" idx="17"/>
          </p:nvPr>
        </p:nvSpPr>
        <p:spPr/>
        <p:txBody>
          <a:bodyPr/>
          <a:lstStyle/>
          <a:p>
            <a:endParaRPr lang="da-DK" dirty="0"/>
          </a:p>
        </p:txBody>
      </p:sp>
      <p:sp>
        <p:nvSpPr>
          <p:cNvPr id="19" name="Text Placeholder 18">
            <a:extLst>
              <a:ext uri="{FF2B5EF4-FFF2-40B4-BE49-F238E27FC236}">
                <a16:creationId xmlns:a16="http://schemas.microsoft.com/office/drawing/2014/main" id="{199C7BE3-381B-40F9-B851-21EBCECEBB2C}"/>
              </a:ext>
            </a:extLst>
          </p:cNvPr>
          <p:cNvSpPr>
            <a:spLocks noGrp="1"/>
          </p:cNvSpPr>
          <p:nvPr>
            <p:ph type="body" sz="quarter" idx="18"/>
          </p:nvPr>
        </p:nvSpPr>
        <p:spPr/>
        <p:txBody>
          <a:bodyPr/>
          <a:lstStyle/>
          <a:p>
            <a:endParaRPr lang="da-DK" dirty="0"/>
          </a:p>
        </p:txBody>
      </p:sp>
      <p:sp>
        <p:nvSpPr>
          <p:cNvPr id="20" name="Text Placeholder 19">
            <a:extLst>
              <a:ext uri="{FF2B5EF4-FFF2-40B4-BE49-F238E27FC236}">
                <a16:creationId xmlns:a16="http://schemas.microsoft.com/office/drawing/2014/main" id="{DEA4C2DD-6C94-4BC0-9DD1-7795260DEB94}"/>
              </a:ext>
            </a:extLst>
          </p:cNvPr>
          <p:cNvSpPr>
            <a:spLocks noGrp="1"/>
          </p:cNvSpPr>
          <p:nvPr>
            <p:ph type="body" sz="quarter" idx="19"/>
          </p:nvPr>
        </p:nvSpPr>
        <p:spPr/>
        <p:txBody>
          <a:bodyPr/>
          <a:lstStyle/>
          <a:p>
            <a:endParaRPr lang="da-DK" dirty="0"/>
          </a:p>
        </p:txBody>
      </p:sp>
      <p:sp>
        <p:nvSpPr>
          <p:cNvPr id="52" name="Footer Placeholder 51">
            <a:extLst>
              <a:ext uri="{FF2B5EF4-FFF2-40B4-BE49-F238E27FC236}">
                <a16:creationId xmlns:a16="http://schemas.microsoft.com/office/drawing/2014/main" id="{49B96452-5571-4446-BBD5-A0DA07874D2D}"/>
              </a:ext>
            </a:extLst>
          </p:cNvPr>
          <p:cNvSpPr>
            <a:spLocks noGrp="1"/>
          </p:cNvSpPr>
          <p:nvPr>
            <p:ph type="ftr" sz="quarter" idx="11"/>
          </p:nvPr>
        </p:nvSpPr>
        <p:spPr/>
        <p:txBody>
          <a:bodyPr/>
          <a:lstStyle/>
          <a:p>
            <a:r>
              <a:rPr lang="da-DK" dirty="0"/>
              <a:t>Sidehoved</a:t>
            </a:r>
          </a:p>
        </p:txBody>
      </p:sp>
      <p:sp>
        <p:nvSpPr>
          <p:cNvPr id="53" name="Slide Number Placeholder 52">
            <a:extLst>
              <a:ext uri="{FF2B5EF4-FFF2-40B4-BE49-F238E27FC236}">
                <a16:creationId xmlns:a16="http://schemas.microsoft.com/office/drawing/2014/main" id="{43375B1A-194E-403E-99F4-6C83A3A0C084}"/>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110631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C5BA-5D00-4B85-87AC-508CE99D83A5}"/>
              </a:ext>
            </a:extLst>
          </p:cNvPr>
          <p:cNvSpPr>
            <a:spLocks noGrp="1"/>
          </p:cNvSpPr>
          <p:nvPr>
            <p:ph type="title"/>
          </p:nvPr>
        </p:nvSpPr>
        <p:spPr/>
        <p:txBody>
          <a:bodyPr/>
          <a:lstStyle/>
          <a:p>
            <a:r>
              <a:rPr lang="da-DK" dirty="0"/>
              <a:t>Dagsorden for dagens møde</a:t>
            </a:r>
            <a:endParaRPr lang="da-DK" dirty="0">
              <a:highlight>
                <a:srgbClr val="FFFF00"/>
              </a:highlight>
            </a:endParaRPr>
          </a:p>
        </p:txBody>
      </p:sp>
      <p:sp>
        <p:nvSpPr>
          <p:cNvPr id="3" name="Text Placeholder 2">
            <a:extLst>
              <a:ext uri="{FF2B5EF4-FFF2-40B4-BE49-F238E27FC236}">
                <a16:creationId xmlns:a16="http://schemas.microsoft.com/office/drawing/2014/main" id="{D61E7333-0EAC-4172-A471-ACDF432CA9B2}"/>
              </a:ext>
            </a:extLst>
          </p:cNvPr>
          <p:cNvSpPr>
            <a:spLocks noGrp="1"/>
          </p:cNvSpPr>
          <p:nvPr>
            <p:ph idx="1"/>
          </p:nvPr>
        </p:nvSpPr>
        <p:spPr/>
        <p:txBody>
          <a:bodyPr/>
          <a:lstStyle/>
          <a:p>
            <a:r>
              <a:rPr lang="da-DK" dirty="0"/>
              <a:t>Velkommen til møde om sikkerhedskultur i MED-gruppen</a:t>
            </a:r>
          </a:p>
          <a:p>
            <a:pPr marL="0" indent="0">
              <a:buNone/>
            </a:pPr>
            <a:r>
              <a:rPr lang="da-DK" dirty="0"/>
              <a:t> </a:t>
            </a:r>
          </a:p>
          <a:p>
            <a:r>
              <a:rPr lang="da-DK" dirty="0"/>
              <a:t>Hvad er en aktiv sikkerhedskultur og hvorfor arbejde med det?</a:t>
            </a:r>
          </a:p>
          <a:p>
            <a:pPr marL="0" indent="0">
              <a:buNone/>
            </a:pPr>
            <a:endParaRPr lang="da-DK" dirty="0"/>
          </a:p>
          <a:p>
            <a:r>
              <a:rPr lang="da-DK" dirty="0"/>
              <a:t>Hvad er en god og sund sikkerhedskultur?</a:t>
            </a:r>
          </a:p>
          <a:p>
            <a:endParaRPr lang="da-DK" dirty="0"/>
          </a:p>
          <a:p>
            <a:r>
              <a:rPr lang="da-DK" dirty="0"/>
              <a:t>Afslutning og eventuelt</a:t>
            </a:r>
          </a:p>
          <a:p>
            <a:endParaRPr lang="da-DK" dirty="0"/>
          </a:p>
          <a:p>
            <a:endParaRPr lang="da-DK" dirty="0"/>
          </a:p>
          <a:p>
            <a:endParaRPr lang="da-DK" dirty="0"/>
          </a:p>
          <a:p>
            <a:pPr marL="0" indent="0">
              <a:buNone/>
            </a:pPr>
            <a:endParaRPr lang="da-DK" dirty="0"/>
          </a:p>
          <a:p>
            <a:endParaRPr lang="da-DK" dirty="0"/>
          </a:p>
          <a:p>
            <a:endParaRPr lang="da-DK" dirty="0"/>
          </a:p>
          <a:p>
            <a:endParaRPr lang="da-DK" dirty="0"/>
          </a:p>
        </p:txBody>
      </p:sp>
      <p:sp>
        <p:nvSpPr>
          <p:cNvPr id="5" name="Slide Number Placeholder 4">
            <a:extLst>
              <a:ext uri="{FF2B5EF4-FFF2-40B4-BE49-F238E27FC236}">
                <a16:creationId xmlns:a16="http://schemas.microsoft.com/office/drawing/2014/main" id="{EA7790EB-EF27-473A-AF2A-6E0A7347A5AE}"/>
              </a:ext>
            </a:extLst>
          </p:cNvPr>
          <p:cNvSpPr>
            <a:spLocks noGrp="1"/>
          </p:cNvSpPr>
          <p:nvPr>
            <p:ph type="sldNum" sz="quarter" idx="12"/>
          </p:nvPr>
        </p:nvSpPr>
        <p:spPr/>
        <p:txBody>
          <a:bodyPr/>
          <a:lstStyle/>
          <a:p>
            <a:fld id="{859873C9-BF5D-4A9A-BB31-45BBB7BABAF7}" type="slidenum">
              <a:rPr lang="da-DK" noProof="0" smtClean="0"/>
              <a:t>3</a:t>
            </a:fld>
            <a:endParaRPr lang="da-DK" noProof="0" dirty="0"/>
          </a:p>
        </p:txBody>
      </p:sp>
    </p:spTree>
    <p:extLst>
      <p:ext uri="{BB962C8B-B14F-4D97-AF65-F5344CB8AC3E}">
        <p14:creationId xmlns:p14="http://schemas.microsoft.com/office/powerpoint/2010/main" val="24206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7C048-6F41-D0AD-732B-553A672B3DD0}"/>
              </a:ext>
            </a:extLst>
          </p:cNvPr>
          <p:cNvSpPr>
            <a:spLocks noGrp="1"/>
          </p:cNvSpPr>
          <p:nvPr>
            <p:ph type="title"/>
          </p:nvPr>
        </p:nvSpPr>
        <p:spPr/>
        <p:txBody>
          <a:bodyPr/>
          <a:lstStyle/>
          <a:p>
            <a:r>
              <a:rPr lang="da-DK" dirty="0"/>
              <a:t>Indledende drøftelse</a:t>
            </a:r>
          </a:p>
        </p:txBody>
      </p:sp>
      <p:sp>
        <p:nvSpPr>
          <p:cNvPr id="3" name="Pladsholder til indhold 2">
            <a:extLst>
              <a:ext uri="{FF2B5EF4-FFF2-40B4-BE49-F238E27FC236}">
                <a16:creationId xmlns:a16="http://schemas.microsoft.com/office/drawing/2014/main" id="{12091F13-270E-6D75-4F42-22FAEDAD66A5}"/>
              </a:ext>
            </a:extLst>
          </p:cNvPr>
          <p:cNvSpPr>
            <a:spLocks noGrp="1"/>
          </p:cNvSpPr>
          <p:nvPr>
            <p:ph idx="1"/>
          </p:nvPr>
        </p:nvSpPr>
        <p:spPr/>
        <p:txBody>
          <a:bodyPr/>
          <a:lstStyle/>
          <a:p>
            <a:r>
              <a:rPr lang="da-DK" dirty="0"/>
              <a:t>Hvad forstår I ved en sikkerhedskultur?</a:t>
            </a:r>
          </a:p>
          <a:p>
            <a:endParaRPr lang="da-DK" dirty="0"/>
          </a:p>
          <a:p>
            <a:r>
              <a:rPr lang="da-DK" dirty="0"/>
              <a:t>Hvordan kommer jeres sikkerhedskultur til udtryk i det daglige?</a:t>
            </a:r>
          </a:p>
          <a:p>
            <a:endParaRPr lang="da-DK" dirty="0"/>
          </a:p>
          <a:p>
            <a:r>
              <a:rPr lang="da-DK" dirty="0"/>
              <a:t>Hvordan skaber vi en god sikkerhedskultur hos os?</a:t>
            </a:r>
          </a:p>
        </p:txBody>
      </p:sp>
      <p:sp>
        <p:nvSpPr>
          <p:cNvPr id="4" name="Pladsholder til sidefod 3">
            <a:extLst>
              <a:ext uri="{FF2B5EF4-FFF2-40B4-BE49-F238E27FC236}">
                <a16:creationId xmlns:a16="http://schemas.microsoft.com/office/drawing/2014/main" id="{AD037077-5923-06B0-2AB8-36AFFFA24951}"/>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66D641D5-2AFF-B2AC-B9EC-23235A729FA1}"/>
              </a:ext>
            </a:extLst>
          </p:cNvPr>
          <p:cNvSpPr>
            <a:spLocks noGrp="1"/>
          </p:cNvSpPr>
          <p:nvPr>
            <p:ph type="sldNum" sz="quarter" idx="12"/>
          </p:nvPr>
        </p:nvSpPr>
        <p:spPr/>
        <p:txBody>
          <a:bodyPr/>
          <a:lstStyle/>
          <a:p>
            <a:fld id="{859873C9-BF5D-4A9A-BB31-45BBB7BABAF7}" type="slidenum">
              <a:rPr lang="da-DK" noProof="0" smtClean="0"/>
              <a:t>4</a:t>
            </a:fld>
            <a:endParaRPr lang="da-DK" noProof="0" dirty="0"/>
          </a:p>
        </p:txBody>
      </p:sp>
    </p:spTree>
    <p:extLst>
      <p:ext uri="{BB962C8B-B14F-4D97-AF65-F5344CB8AC3E}">
        <p14:creationId xmlns:p14="http://schemas.microsoft.com/office/powerpoint/2010/main" val="344136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AFC70-EE6B-8B2A-5518-E569B9D36B7B}"/>
              </a:ext>
            </a:extLst>
          </p:cNvPr>
          <p:cNvSpPr>
            <a:spLocks noGrp="1"/>
          </p:cNvSpPr>
          <p:nvPr>
            <p:ph type="title"/>
          </p:nvPr>
        </p:nvSpPr>
        <p:spPr/>
        <p:txBody>
          <a:bodyPr/>
          <a:lstStyle/>
          <a:p>
            <a:r>
              <a:rPr lang="da-DK" dirty="0"/>
              <a:t>Sikkerhedskultur - hvad snakker vi om?</a:t>
            </a:r>
          </a:p>
        </p:txBody>
      </p:sp>
      <p:sp>
        <p:nvSpPr>
          <p:cNvPr id="3" name="Pladsholder til indhold 2">
            <a:extLst>
              <a:ext uri="{FF2B5EF4-FFF2-40B4-BE49-F238E27FC236}">
                <a16:creationId xmlns:a16="http://schemas.microsoft.com/office/drawing/2014/main" id="{342F658C-25DC-95AC-82E2-B914A82BB611}"/>
              </a:ext>
            </a:extLst>
          </p:cNvPr>
          <p:cNvSpPr>
            <a:spLocks noGrp="1"/>
          </p:cNvSpPr>
          <p:nvPr>
            <p:ph idx="1"/>
          </p:nvPr>
        </p:nvSpPr>
        <p:spPr/>
        <p:txBody>
          <a:bodyPr/>
          <a:lstStyle/>
          <a:p>
            <a:r>
              <a:rPr lang="da-DK" dirty="0"/>
              <a:t>En sikkerhedskultur er de fælles </a:t>
            </a:r>
            <a:r>
              <a:rPr lang="da-DK" u="sng" dirty="0"/>
              <a:t>værdier, vaner, opfattelser og handlinger</a:t>
            </a:r>
            <a:r>
              <a:rPr lang="da-DK" dirty="0"/>
              <a:t>, der har betydning for, hvordan vi forebygger risici og ulykker.</a:t>
            </a:r>
          </a:p>
          <a:p>
            <a:pPr marL="0" indent="0">
              <a:buNone/>
            </a:pPr>
            <a:endParaRPr lang="da-DK" dirty="0"/>
          </a:p>
          <a:p>
            <a:r>
              <a:rPr lang="da-DK" dirty="0"/>
              <a:t>Det kan fx dreje sig om:</a:t>
            </a:r>
          </a:p>
          <a:p>
            <a:pPr lvl="1"/>
            <a:r>
              <a:rPr lang="da-DK" dirty="0"/>
              <a:t>Er vi enige om sikkerheden på arbejdet?</a:t>
            </a:r>
          </a:p>
          <a:p>
            <a:pPr lvl="1"/>
            <a:r>
              <a:rPr lang="da-DK" dirty="0"/>
              <a:t>Kan vi snakke om vores (sikkerheds)adfærd på en god og konstruktiv måde?</a:t>
            </a:r>
          </a:p>
          <a:p>
            <a:pPr lvl="1"/>
            <a:r>
              <a:rPr lang="da-DK" dirty="0"/>
              <a:t>Har vi prioriteret sikkerheden?  </a:t>
            </a:r>
          </a:p>
          <a:p>
            <a:pPr lvl="1"/>
            <a:endParaRPr lang="da-DK" dirty="0"/>
          </a:p>
          <a:p>
            <a:endParaRPr lang="da-DK" dirty="0"/>
          </a:p>
        </p:txBody>
      </p:sp>
      <p:sp>
        <p:nvSpPr>
          <p:cNvPr id="4" name="Pladsholder til sidefod 3">
            <a:extLst>
              <a:ext uri="{FF2B5EF4-FFF2-40B4-BE49-F238E27FC236}">
                <a16:creationId xmlns:a16="http://schemas.microsoft.com/office/drawing/2014/main" id="{A5EDCE64-A2B9-1E4E-DAB8-22E57B6F8FAC}"/>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BFF127C5-5CB3-BCE5-2985-D5BB6BD01F11}"/>
              </a:ext>
            </a:extLst>
          </p:cNvPr>
          <p:cNvSpPr>
            <a:spLocks noGrp="1"/>
          </p:cNvSpPr>
          <p:nvPr>
            <p:ph type="sldNum" sz="quarter" idx="12"/>
          </p:nvPr>
        </p:nvSpPr>
        <p:spPr/>
        <p:txBody>
          <a:bodyPr/>
          <a:lstStyle/>
          <a:p>
            <a:fld id="{859873C9-BF5D-4A9A-BB31-45BBB7BABAF7}" type="slidenum">
              <a:rPr lang="da-DK" noProof="0" smtClean="0"/>
              <a:t>5</a:t>
            </a:fld>
            <a:endParaRPr lang="da-DK" noProof="0" dirty="0"/>
          </a:p>
        </p:txBody>
      </p:sp>
    </p:spTree>
    <p:extLst>
      <p:ext uri="{BB962C8B-B14F-4D97-AF65-F5344CB8AC3E}">
        <p14:creationId xmlns:p14="http://schemas.microsoft.com/office/powerpoint/2010/main" val="227093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38E9A-388C-581A-B98E-8C867E29F901}"/>
              </a:ext>
            </a:extLst>
          </p:cNvPr>
          <p:cNvSpPr>
            <a:spLocks noGrp="1"/>
          </p:cNvSpPr>
          <p:nvPr>
            <p:ph type="title"/>
          </p:nvPr>
        </p:nvSpPr>
        <p:spPr/>
        <p:txBody>
          <a:bodyPr/>
          <a:lstStyle/>
          <a:p>
            <a:r>
              <a:rPr lang="da-DK" dirty="0"/>
              <a:t>Hvad kan et fokus på vores sikkerhedskultur bidrage til?</a:t>
            </a:r>
          </a:p>
        </p:txBody>
      </p:sp>
      <p:sp>
        <p:nvSpPr>
          <p:cNvPr id="3" name="Pladsholder til indhold 2">
            <a:extLst>
              <a:ext uri="{FF2B5EF4-FFF2-40B4-BE49-F238E27FC236}">
                <a16:creationId xmlns:a16="http://schemas.microsoft.com/office/drawing/2014/main" id="{02EE0526-C20F-6CB6-A0F9-07EAA632D51A}"/>
              </a:ext>
            </a:extLst>
          </p:cNvPr>
          <p:cNvSpPr>
            <a:spLocks noGrp="1"/>
          </p:cNvSpPr>
          <p:nvPr>
            <p:ph idx="1"/>
          </p:nvPr>
        </p:nvSpPr>
        <p:spPr/>
        <p:txBody>
          <a:bodyPr/>
          <a:lstStyle/>
          <a:p>
            <a:r>
              <a:rPr lang="da-DK" sz="1800" b="0" i="0" dirty="0">
                <a:solidFill>
                  <a:srgbClr val="1E1E1E"/>
                </a:solidFill>
                <a:effectLst/>
              </a:rPr>
              <a:t>Rykke et fokus fra ikke blot at </a:t>
            </a:r>
            <a:r>
              <a:rPr lang="da-DK" sz="1800" i="1" dirty="0">
                <a:solidFill>
                  <a:srgbClr val="1E1E1E"/>
                </a:solidFill>
              </a:rPr>
              <a:t>håndtere</a:t>
            </a:r>
            <a:r>
              <a:rPr lang="da-DK" sz="1800" dirty="0">
                <a:solidFill>
                  <a:srgbClr val="1E1E1E"/>
                </a:solidFill>
              </a:rPr>
              <a:t> ulykker når det sker, men aktivt </a:t>
            </a:r>
            <a:r>
              <a:rPr lang="da-DK" sz="1800" i="1" dirty="0">
                <a:solidFill>
                  <a:srgbClr val="1E1E1E"/>
                </a:solidFill>
              </a:rPr>
              <a:t>forebygge</a:t>
            </a:r>
            <a:r>
              <a:rPr lang="da-DK" sz="1800" dirty="0">
                <a:solidFill>
                  <a:srgbClr val="1E1E1E"/>
                </a:solidFill>
              </a:rPr>
              <a:t> at ulykker sker</a:t>
            </a:r>
          </a:p>
          <a:p>
            <a:endParaRPr lang="da-DK" sz="1800" b="0" i="0" dirty="0">
              <a:solidFill>
                <a:srgbClr val="1E1E1E"/>
              </a:solidFill>
              <a:effectLst/>
            </a:endParaRPr>
          </a:p>
          <a:p>
            <a:r>
              <a:rPr lang="da-DK" sz="1800" b="0" i="0" dirty="0">
                <a:solidFill>
                  <a:srgbClr val="1E1E1E"/>
                </a:solidFill>
                <a:effectLst/>
              </a:rPr>
              <a:t>Forskningen viser, at arbejdspladser med en proaktiv sikkerhedskultur har færre ulykker</a:t>
            </a:r>
          </a:p>
          <a:p>
            <a:endParaRPr lang="da-DK" sz="1800" b="0" i="0" dirty="0">
              <a:solidFill>
                <a:srgbClr val="1E1E1E"/>
              </a:solidFill>
              <a:effectLst/>
            </a:endParaRPr>
          </a:p>
          <a:p>
            <a:r>
              <a:rPr lang="da-DK" sz="1800" dirty="0">
                <a:solidFill>
                  <a:srgbClr val="1E1E1E"/>
                </a:solidFill>
              </a:rPr>
              <a:t>Bidrage til et positivt og ansvarligt arbejdsmiljø</a:t>
            </a:r>
          </a:p>
          <a:p>
            <a:endParaRPr lang="da-DK" sz="1800" dirty="0">
              <a:solidFill>
                <a:srgbClr val="1E1E1E"/>
              </a:solidFill>
            </a:endParaRPr>
          </a:p>
          <a:p>
            <a:r>
              <a:rPr lang="da-DK" sz="1800" dirty="0">
                <a:solidFill>
                  <a:srgbClr val="1E1E1E"/>
                </a:solidFill>
              </a:rPr>
              <a:t>Forhindre fejl og gentagende ulykker ved en løbende dialog om sikkerheden</a:t>
            </a:r>
          </a:p>
          <a:p>
            <a:endParaRPr lang="da-DK" sz="1800" dirty="0">
              <a:solidFill>
                <a:srgbClr val="1E1E1E"/>
              </a:solidFill>
            </a:endParaRPr>
          </a:p>
          <a:p>
            <a:r>
              <a:rPr lang="da-DK" sz="1800" dirty="0">
                <a:solidFill>
                  <a:srgbClr val="1E1E1E"/>
                </a:solidFill>
              </a:rPr>
              <a:t>Mindske sygefraværet og mistrivsel   </a:t>
            </a:r>
            <a:endParaRPr lang="da-DK" sz="1800" dirty="0"/>
          </a:p>
        </p:txBody>
      </p:sp>
      <p:sp>
        <p:nvSpPr>
          <p:cNvPr id="4" name="Pladsholder til sidefod 3">
            <a:extLst>
              <a:ext uri="{FF2B5EF4-FFF2-40B4-BE49-F238E27FC236}">
                <a16:creationId xmlns:a16="http://schemas.microsoft.com/office/drawing/2014/main" id="{2B7F7CCC-FBC4-1D31-46BE-879CF40732D3}"/>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3E0091DF-8FA6-0DAC-B6D5-4F652E779EF0}"/>
              </a:ext>
            </a:extLst>
          </p:cNvPr>
          <p:cNvSpPr>
            <a:spLocks noGrp="1"/>
          </p:cNvSpPr>
          <p:nvPr>
            <p:ph type="sldNum" sz="quarter" idx="12"/>
          </p:nvPr>
        </p:nvSpPr>
        <p:spPr/>
        <p:txBody>
          <a:bodyPr/>
          <a:lstStyle/>
          <a:p>
            <a:fld id="{859873C9-BF5D-4A9A-BB31-45BBB7BABAF7}" type="slidenum">
              <a:rPr lang="da-DK" noProof="0" smtClean="0"/>
              <a:t>6</a:t>
            </a:fld>
            <a:endParaRPr lang="da-DK" noProof="0" dirty="0"/>
          </a:p>
        </p:txBody>
      </p:sp>
    </p:spTree>
    <p:extLst>
      <p:ext uri="{BB962C8B-B14F-4D97-AF65-F5344CB8AC3E}">
        <p14:creationId xmlns:p14="http://schemas.microsoft.com/office/powerpoint/2010/main" val="155081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94F62-92C1-73CB-D754-1057905C4312}"/>
              </a:ext>
            </a:extLst>
          </p:cNvPr>
          <p:cNvSpPr>
            <a:spLocks noGrp="1"/>
          </p:cNvSpPr>
          <p:nvPr>
            <p:ph type="title"/>
          </p:nvPr>
        </p:nvSpPr>
        <p:spPr/>
        <p:txBody>
          <a:bodyPr/>
          <a:lstStyle/>
          <a:p>
            <a:r>
              <a:rPr lang="da-DK" dirty="0"/>
              <a:t>Hvordan kan vi arbejde med sikkerhedskulturen?</a:t>
            </a:r>
          </a:p>
        </p:txBody>
      </p:sp>
      <p:sp>
        <p:nvSpPr>
          <p:cNvPr id="3" name="Pladsholder til indhold 2">
            <a:extLst>
              <a:ext uri="{FF2B5EF4-FFF2-40B4-BE49-F238E27FC236}">
                <a16:creationId xmlns:a16="http://schemas.microsoft.com/office/drawing/2014/main" id="{FFB1A452-7415-3A38-12D4-D8CC8B32AD74}"/>
              </a:ext>
            </a:extLst>
          </p:cNvPr>
          <p:cNvSpPr>
            <a:spLocks noGrp="1"/>
          </p:cNvSpPr>
          <p:nvPr>
            <p:ph idx="1"/>
          </p:nvPr>
        </p:nvSpPr>
        <p:spPr>
          <a:xfrm>
            <a:off x="719998" y="2192137"/>
            <a:ext cx="10752002" cy="4288175"/>
          </a:xfrm>
        </p:spPr>
        <p:txBody>
          <a:bodyPr/>
          <a:lstStyle/>
          <a:p>
            <a:r>
              <a:rPr lang="da-DK" sz="1800" b="1" dirty="0"/>
              <a:t>Ledelsesengagement: </a:t>
            </a:r>
            <a:r>
              <a:rPr lang="da-DK" sz="1800" dirty="0"/>
              <a:t>Aktiv interesse og engagement i sikkerhed fra ledelsens side. Tydelig prioritering.</a:t>
            </a:r>
          </a:p>
          <a:p>
            <a:endParaRPr lang="da-DK" sz="1800" dirty="0"/>
          </a:p>
          <a:p>
            <a:r>
              <a:rPr lang="da-DK" sz="1800" b="1" dirty="0"/>
              <a:t>Medarbejderinvolvering</a:t>
            </a:r>
            <a:r>
              <a:rPr lang="da-DK" sz="1800" dirty="0"/>
              <a:t>: Aktiv deltagelse fra medarbejderne i identifikation og løsning af sikkerhedsproblemer. Fx at registrere ulykker og andre hændelser.</a:t>
            </a:r>
          </a:p>
          <a:p>
            <a:endParaRPr lang="da-DK" sz="1800" dirty="0"/>
          </a:p>
          <a:p>
            <a:r>
              <a:rPr lang="da-DK" sz="1800" b="1" dirty="0"/>
              <a:t>Tydelige procedurer: </a:t>
            </a:r>
            <a:r>
              <a:rPr lang="da-DK" sz="1800" dirty="0"/>
              <a:t>Vi ved, hvad vi skal gøre, når uheldet sker og hvad vi skal gøre for at undgå det. Fx en risikovurdering.</a:t>
            </a:r>
          </a:p>
          <a:p>
            <a:endParaRPr lang="da-DK" sz="1800" dirty="0"/>
          </a:p>
          <a:p>
            <a:r>
              <a:rPr lang="da-DK" sz="1800" b="1" dirty="0"/>
              <a:t>En sikker adfærd</a:t>
            </a:r>
            <a:r>
              <a:rPr lang="da-DK" sz="1800" dirty="0"/>
              <a:t>: Har vi en adfærd i hele organisationen, der understøtter en god sikkerhedskultur? </a:t>
            </a:r>
          </a:p>
          <a:p>
            <a:endParaRPr lang="da-DK" sz="1800" dirty="0"/>
          </a:p>
          <a:p>
            <a:r>
              <a:rPr lang="da-DK" sz="1800" b="1" dirty="0"/>
              <a:t>En psykologisk tryg kultur: </a:t>
            </a:r>
            <a:r>
              <a:rPr lang="da-DK" sz="1800" dirty="0"/>
              <a:t>Kan vi snakke om vores egen uhensigtsmæssige adfærd?</a:t>
            </a:r>
            <a:endParaRPr lang="da-DK" sz="1800" b="1" dirty="0"/>
          </a:p>
        </p:txBody>
      </p:sp>
      <p:sp>
        <p:nvSpPr>
          <p:cNvPr id="4" name="Pladsholder til sidefod 3">
            <a:extLst>
              <a:ext uri="{FF2B5EF4-FFF2-40B4-BE49-F238E27FC236}">
                <a16:creationId xmlns:a16="http://schemas.microsoft.com/office/drawing/2014/main" id="{1AFA6AF4-C9A0-47F5-2917-3A2FE32D1CB5}"/>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AF47B1FF-1DAF-06B1-2940-D5CD29219417}"/>
              </a:ext>
            </a:extLst>
          </p:cNvPr>
          <p:cNvSpPr>
            <a:spLocks noGrp="1"/>
          </p:cNvSpPr>
          <p:nvPr>
            <p:ph type="sldNum" sz="quarter" idx="12"/>
          </p:nvPr>
        </p:nvSpPr>
        <p:spPr/>
        <p:txBody>
          <a:bodyPr/>
          <a:lstStyle/>
          <a:p>
            <a:fld id="{859873C9-BF5D-4A9A-BB31-45BBB7BABAF7}" type="slidenum">
              <a:rPr lang="da-DK" noProof="0" smtClean="0"/>
              <a:t>7</a:t>
            </a:fld>
            <a:endParaRPr lang="da-DK" noProof="0" dirty="0"/>
          </a:p>
        </p:txBody>
      </p:sp>
    </p:spTree>
    <p:extLst>
      <p:ext uri="{BB962C8B-B14F-4D97-AF65-F5344CB8AC3E}">
        <p14:creationId xmlns:p14="http://schemas.microsoft.com/office/powerpoint/2010/main" val="365758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85ED1-C6BD-33B3-B4F7-620CE1492474}"/>
              </a:ext>
            </a:extLst>
          </p:cNvPr>
          <p:cNvSpPr>
            <a:spLocks noGrp="1"/>
          </p:cNvSpPr>
          <p:nvPr>
            <p:ph type="title"/>
          </p:nvPr>
        </p:nvSpPr>
        <p:spPr/>
        <p:txBody>
          <a:bodyPr/>
          <a:lstStyle/>
          <a:p>
            <a:r>
              <a:rPr lang="da-DK" dirty="0"/>
              <a:t>IGLO-modellen</a:t>
            </a:r>
          </a:p>
        </p:txBody>
      </p:sp>
      <p:sp>
        <p:nvSpPr>
          <p:cNvPr id="3" name="Pladsholder til indhold 2">
            <a:extLst>
              <a:ext uri="{FF2B5EF4-FFF2-40B4-BE49-F238E27FC236}">
                <a16:creationId xmlns:a16="http://schemas.microsoft.com/office/drawing/2014/main" id="{8D9F1AE5-7052-5900-F7F2-59A8BAA56D2D}"/>
              </a:ext>
            </a:extLst>
          </p:cNvPr>
          <p:cNvSpPr>
            <a:spLocks noGrp="1"/>
          </p:cNvSpPr>
          <p:nvPr>
            <p:ph idx="1"/>
          </p:nvPr>
        </p:nvSpPr>
        <p:spPr>
          <a:xfrm>
            <a:off x="776765" y="1788196"/>
            <a:ext cx="10300316" cy="339027"/>
          </a:xfrm>
        </p:spPr>
        <p:txBody>
          <a:bodyPr/>
          <a:lstStyle/>
          <a:p>
            <a:r>
              <a:rPr lang="da-DK" dirty="0"/>
              <a:t>Hvordan kan vi arbejde med sikkerhedskulturen?</a:t>
            </a:r>
          </a:p>
          <a:p>
            <a:pPr marL="0" indent="0">
              <a:buNone/>
            </a:pPr>
            <a:r>
              <a:rPr lang="da-DK" dirty="0"/>
              <a:t>	- Eksempler hentet fra AT-kvikguide til forebyggelse af arbejdsulykker</a:t>
            </a:r>
          </a:p>
          <a:p>
            <a:endParaRPr lang="da-DK" dirty="0"/>
          </a:p>
        </p:txBody>
      </p:sp>
      <p:sp>
        <p:nvSpPr>
          <p:cNvPr id="5" name="Pladsholder til slidenummer 4">
            <a:extLst>
              <a:ext uri="{FF2B5EF4-FFF2-40B4-BE49-F238E27FC236}">
                <a16:creationId xmlns:a16="http://schemas.microsoft.com/office/drawing/2014/main" id="{60CF3B80-2F51-A992-C525-DC852D2A986C}"/>
              </a:ext>
            </a:extLst>
          </p:cNvPr>
          <p:cNvSpPr>
            <a:spLocks noGrp="1"/>
          </p:cNvSpPr>
          <p:nvPr>
            <p:ph type="sldNum" sz="quarter" idx="12"/>
          </p:nvPr>
        </p:nvSpPr>
        <p:spPr/>
        <p:txBody>
          <a:bodyPr/>
          <a:lstStyle/>
          <a:p>
            <a:fld id="{859873C9-BF5D-4A9A-BB31-45BBB7BABAF7}" type="slidenum">
              <a:rPr lang="da-DK" noProof="0" smtClean="0"/>
              <a:t>8</a:t>
            </a:fld>
            <a:endParaRPr lang="da-DK" noProof="0" dirty="0"/>
          </a:p>
        </p:txBody>
      </p:sp>
      <p:sp>
        <p:nvSpPr>
          <p:cNvPr id="8" name="Tekstfelt 7" descr="Individ:&#10;Følg sikkerhedsreglerne, &#10;og få dine kolleger til at &#10;gøre det samme. &#10;&#10;Reagér hvis du ser &#10;noget, der kan føre til &#10;en ulykke. &#10;&#10;Bidrag med gode idéer &#10;til at forbedre sikkerheden. &#10;">
            <a:extLst>
              <a:ext uri="{FF2B5EF4-FFF2-40B4-BE49-F238E27FC236}">
                <a16:creationId xmlns:a16="http://schemas.microsoft.com/office/drawing/2014/main" id="{1D1A462A-8FC2-E296-4B34-6FDEDEB9FA81}"/>
              </a:ext>
              <a:ext uri="{C183D7F6-B498-43B3-948B-1728B52AA6E4}">
                <adec:decorative xmlns:adec="http://schemas.microsoft.com/office/drawing/2017/decorative" val="0"/>
              </a:ext>
            </a:extLst>
          </p:cNvPr>
          <p:cNvSpPr txBox="1"/>
          <p:nvPr/>
        </p:nvSpPr>
        <p:spPr>
          <a:xfrm>
            <a:off x="655983" y="3167270"/>
            <a:ext cx="2471530" cy="3385542"/>
          </a:xfrm>
          <a:prstGeom prst="rect">
            <a:avLst/>
          </a:prstGeom>
          <a:noFill/>
        </p:spPr>
        <p:txBody>
          <a:bodyPr wrap="square" lIns="0" tIns="0" rIns="0" bIns="0" rtlCol="0">
            <a:spAutoFit/>
          </a:bodyPr>
          <a:lstStyle/>
          <a:p>
            <a:r>
              <a:rPr lang="da-DK" sz="1600" b="1" dirty="0"/>
              <a:t>Individ:</a:t>
            </a:r>
          </a:p>
          <a:p>
            <a:r>
              <a:rPr lang="da-DK" sz="1600" dirty="0"/>
              <a:t>Følg sikkerhedsreglerne, </a:t>
            </a:r>
          </a:p>
          <a:p>
            <a:r>
              <a:rPr lang="da-DK" sz="1600" dirty="0"/>
              <a:t>og få dine kolleger til at </a:t>
            </a:r>
          </a:p>
          <a:p>
            <a:r>
              <a:rPr lang="da-DK" sz="1600" dirty="0"/>
              <a:t>gøre det samme. </a:t>
            </a:r>
          </a:p>
          <a:p>
            <a:endParaRPr lang="da-DK" sz="1600" dirty="0"/>
          </a:p>
          <a:p>
            <a:r>
              <a:rPr lang="da-DK" sz="1600" dirty="0"/>
              <a:t>Reagér hvis du ser </a:t>
            </a:r>
          </a:p>
          <a:p>
            <a:r>
              <a:rPr lang="da-DK" sz="1600" dirty="0"/>
              <a:t>noget, der kan føre til </a:t>
            </a:r>
          </a:p>
          <a:p>
            <a:r>
              <a:rPr lang="da-DK" sz="1600" dirty="0"/>
              <a:t>en ulykke. </a:t>
            </a:r>
          </a:p>
          <a:p>
            <a:endParaRPr lang="da-DK" sz="1600" dirty="0"/>
          </a:p>
          <a:p>
            <a:pPr marL="0" indent="0">
              <a:buNone/>
            </a:pPr>
            <a:r>
              <a:rPr lang="da-DK" sz="1600" dirty="0"/>
              <a:t>Bidrag med gode idéer </a:t>
            </a:r>
          </a:p>
          <a:p>
            <a:r>
              <a:rPr lang="da-DK" sz="1600" dirty="0"/>
              <a:t>til at forbedre sikkerheden. </a:t>
            </a:r>
          </a:p>
          <a:p>
            <a:endParaRPr lang="da-DK" sz="2000" dirty="0" err="1"/>
          </a:p>
        </p:txBody>
      </p:sp>
      <p:sp>
        <p:nvSpPr>
          <p:cNvPr id="9" name="Tekstfelt 8" descr="Gruppe:&#10;Sæt fokus på sikkerhed ved at tale om det. &#10;&#10;Skab en kultur, hvor det er i orden at tale om fejl, så man kan lære af det. &#10;&#10;Fokusér på at forebygge - ikke på hvem der har skylden.&#10;">
            <a:extLst>
              <a:ext uri="{FF2B5EF4-FFF2-40B4-BE49-F238E27FC236}">
                <a16:creationId xmlns:a16="http://schemas.microsoft.com/office/drawing/2014/main" id="{F28BAC40-7592-9C38-6CC1-914226B77F0B}"/>
              </a:ext>
              <a:ext uri="{C183D7F6-B498-43B3-948B-1728B52AA6E4}">
                <adec:decorative xmlns:adec="http://schemas.microsoft.com/office/drawing/2017/decorative" val="0"/>
              </a:ext>
            </a:extLst>
          </p:cNvPr>
          <p:cNvSpPr txBox="1"/>
          <p:nvPr/>
        </p:nvSpPr>
        <p:spPr>
          <a:xfrm>
            <a:off x="3432313" y="3154018"/>
            <a:ext cx="2471530" cy="2708434"/>
          </a:xfrm>
          <a:prstGeom prst="rect">
            <a:avLst/>
          </a:prstGeom>
          <a:noFill/>
        </p:spPr>
        <p:txBody>
          <a:bodyPr wrap="square" lIns="0" tIns="0" rIns="0" bIns="0" rtlCol="0">
            <a:spAutoFit/>
          </a:bodyPr>
          <a:lstStyle/>
          <a:p>
            <a:r>
              <a:rPr lang="da-DK" sz="1600" b="1" dirty="0"/>
              <a:t>Gruppe:</a:t>
            </a:r>
          </a:p>
          <a:p>
            <a:r>
              <a:rPr lang="da-DK" sz="1600" dirty="0"/>
              <a:t>Sæt fokus på sikkerhed ved at tale om det. </a:t>
            </a:r>
          </a:p>
          <a:p>
            <a:endParaRPr lang="da-DK" sz="1600" dirty="0"/>
          </a:p>
          <a:p>
            <a:r>
              <a:rPr lang="da-DK" sz="1600" dirty="0"/>
              <a:t>Skab en kultur, hvor det er i orden at tale om fejl, så man kan lære af det. </a:t>
            </a:r>
          </a:p>
          <a:p>
            <a:endParaRPr lang="da-DK" sz="1600" dirty="0"/>
          </a:p>
          <a:p>
            <a:r>
              <a:rPr lang="da-DK" sz="1600" dirty="0"/>
              <a:t>Fokusér på at forebygge - ikke på hvem der har skylden.</a:t>
            </a:r>
            <a:endParaRPr lang="da-DK" sz="2000" dirty="0"/>
          </a:p>
        </p:txBody>
      </p:sp>
      <p:sp>
        <p:nvSpPr>
          <p:cNvPr id="10" name="Tekstfelt 9" descr="Ledelse:&#10;Gå forrest og vær en &#10;rollemodel. &#10;&#10;Tag godt imod forslag &#10;fra medarbejderne der &#10;kan forbedre sikkerheden.&#10; &#10;Sikre at nye medarbejdere får&#10;en grundig introduktion">
            <a:extLst>
              <a:ext uri="{FF2B5EF4-FFF2-40B4-BE49-F238E27FC236}">
                <a16:creationId xmlns:a16="http://schemas.microsoft.com/office/drawing/2014/main" id="{02854A3A-68C8-2B11-11AF-E3B4E9B41657}"/>
              </a:ext>
              <a:ext uri="{C183D7F6-B498-43B3-948B-1728B52AA6E4}">
                <adec:decorative xmlns:adec="http://schemas.microsoft.com/office/drawing/2017/decorative" val="0"/>
              </a:ext>
            </a:extLst>
          </p:cNvPr>
          <p:cNvSpPr txBox="1"/>
          <p:nvPr/>
        </p:nvSpPr>
        <p:spPr>
          <a:xfrm>
            <a:off x="6208643" y="3154016"/>
            <a:ext cx="2471530" cy="2954655"/>
          </a:xfrm>
          <a:prstGeom prst="rect">
            <a:avLst/>
          </a:prstGeom>
          <a:noFill/>
        </p:spPr>
        <p:txBody>
          <a:bodyPr wrap="square" lIns="0" tIns="0" rIns="0" bIns="0" rtlCol="0">
            <a:spAutoFit/>
          </a:bodyPr>
          <a:lstStyle/>
          <a:p>
            <a:r>
              <a:rPr lang="da-DK" sz="1600" b="1" dirty="0"/>
              <a:t>Ledelse:</a:t>
            </a:r>
          </a:p>
          <a:p>
            <a:r>
              <a:rPr lang="da-DK" sz="1600" dirty="0"/>
              <a:t>Gå forrest og vær en </a:t>
            </a:r>
          </a:p>
          <a:p>
            <a:r>
              <a:rPr lang="da-DK" sz="1600" dirty="0"/>
              <a:t>rollemodel. </a:t>
            </a:r>
          </a:p>
          <a:p>
            <a:endParaRPr lang="da-DK" sz="1600" dirty="0"/>
          </a:p>
          <a:p>
            <a:r>
              <a:rPr lang="da-DK" sz="1600" dirty="0"/>
              <a:t>Tag godt imod forslag </a:t>
            </a:r>
          </a:p>
          <a:p>
            <a:r>
              <a:rPr lang="da-DK" sz="1600" dirty="0"/>
              <a:t>fra medarbejderne der </a:t>
            </a:r>
          </a:p>
          <a:p>
            <a:r>
              <a:rPr lang="da-DK" sz="1600" dirty="0"/>
              <a:t>kan forbedre sikkerheden.</a:t>
            </a:r>
          </a:p>
          <a:p>
            <a:r>
              <a:rPr lang="da-DK" sz="1600" dirty="0"/>
              <a:t> </a:t>
            </a:r>
          </a:p>
          <a:p>
            <a:r>
              <a:rPr lang="da-DK" sz="1600" dirty="0"/>
              <a:t>Sikre at nye medarbejdere får</a:t>
            </a:r>
          </a:p>
          <a:p>
            <a:r>
              <a:rPr lang="da-DK" sz="1600" dirty="0"/>
              <a:t>en grundig introduktion. </a:t>
            </a:r>
            <a:endParaRPr lang="da-DK" sz="2000" dirty="0"/>
          </a:p>
        </p:txBody>
      </p:sp>
      <p:sp>
        <p:nvSpPr>
          <p:cNvPr id="11" name="Tekstfelt 10" descr="Organisation:&#10;Tænk sikkerhed ind i &#10;alle relevante processer &#10;og opgaver. &#10;&#10;Sørg for, at både medarbejdere og ledere &#10;ved, hvem de skal &#10;kontakte med forslag &#10;om at forbedre sikkerheden. Supplér eventuelt med en risikovurdering. &#10;">
            <a:extLst>
              <a:ext uri="{FF2B5EF4-FFF2-40B4-BE49-F238E27FC236}">
                <a16:creationId xmlns:a16="http://schemas.microsoft.com/office/drawing/2014/main" id="{C8181120-C7F7-AA03-6A74-F7493EA8B06C}"/>
              </a:ext>
              <a:ext uri="{C183D7F6-B498-43B3-948B-1728B52AA6E4}">
                <adec:decorative xmlns:adec="http://schemas.microsoft.com/office/drawing/2017/decorative" val="0"/>
              </a:ext>
            </a:extLst>
          </p:cNvPr>
          <p:cNvSpPr txBox="1"/>
          <p:nvPr/>
        </p:nvSpPr>
        <p:spPr>
          <a:xfrm>
            <a:off x="8984973" y="3154016"/>
            <a:ext cx="2471530" cy="3200876"/>
          </a:xfrm>
          <a:prstGeom prst="rect">
            <a:avLst/>
          </a:prstGeom>
          <a:noFill/>
        </p:spPr>
        <p:txBody>
          <a:bodyPr wrap="square" lIns="0" tIns="0" rIns="0" bIns="0" rtlCol="0">
            <a:spAutoFit/>
          </a:bodyPr>
          <a:lstStyle/>
          <a:p>
            <a:r>
              <a:rPr lang="da-DK" sz="1600" b="1" dirty="0"/>
              <a:t>Organisation:</a:t>
            </a:r>
          </a:p>
          <a:p>
            <a:r>
              <a:rPr lang="da-DK" sz="1600" dirty="0"/>
              <a:t>Tænk sikkerhed ind i </a:t>
            </a:r>
          </a:p>
          <a:p>
            <a:r>
              <a:rPr lang="da-DK" sz="1600" dirty="0"/>
              <a:t>alle relevante processer </a:t>
            </a:r>
          </a:p>
          <a:p>
            <a:r>
              <a:rPr lang="da-DK" sz="1600" dirty="0"/>
              <a:t>og opgaver. </a:t>
            </a:r>
          </a:p>
          <a:p>
            <a:endParaRPr lang="da-DK" sz="1600" dirty="0"/>
          </a:p>
          <a:p>
            <a:r>
              <a:rPr lang="da-DK" sz="1600" dirty="0"/>
              <a:t>Sørg for, at både medarbejdere og ledere </a:t>
            </a:r>
          </a:p>
          <a:p>
            <a:r>
              <a:rPr lang="da-DK" sz="1600" dirty="0"/>
              <a:t>ved, hvem de skal </a:t>
            </a:r>
          </a:p>
          <a:p>
            <a:r>
              <a:rPr lang="da-DK" sz="1600" dirty="0"/>
              <a:t>kontakte med forslag </a:t>
            </a:r>
          </a:p>
          <a:p>
            <a:r>
              <a:rPr lang="da-DK" sz="1600" dirty="0"/>
              <a:t>om at forbedre sikkerheden. Supplér eventuelt med en risikovurdering. </a:t>
            </a:r>
          </a:p>
        </p:txBody>
      </p:sp>
    </p:spTree>
    <p:extLst>
      <p:ext uri="{BB962C8B-B14F-4D97-AF65-F5344CB8AC3E}">
        <p14:creationId xmlns:p14="http://schemas.microsoft.com/office/powerpoint/2010/main" val="41581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0D56B-A5AD-EAAE-16E5-61ECD7BA4CD3}"/>
              </a:ext>
            </a:extLst>
          </p:cNvPr>
          <p:cNvSpPr>
            <a:spLocks noGrp="1"/>
          </p:cNvSpPr>
          <p:nvPr>
            <p:ph type="title"/>
          </p:nvPr>
        </p:nvSpPr>
        <p:spPr/>
        <p:txBody>
          <a:bodyPr/>
          <a:lstStyle/>
          <a:p>
            <a:r>
              <a:rPr lang="da-DK" dirty="0"/>
              <a:t>Film</a:t>
            </a:r>
          </a:p>
        </p:txBody>
      </p:sp>
      <p:sp>
        <p:nvSpPr>
          <p:cNvPr id="4" name="Pladsholder til sidefod 3">
            <a:extLst>
              <a:ext uri="{FF2B5EF4-FFF2-40B4-BE49-F238E27FC236}">
                <a16:creationId xmlns:a16="http://schemas.microsoft.com/office/drawing/2014/main" id="{5CAE7CBA-557A-C9BF-82CA-5BD079E06094}"/>
              </a:ext>
            </a:extLst>
          </p:cNvPr>
          <p:cNvSpPr>
            <a:spLocks noGrp="1"/>
          </p:cNvSpPr>
          <p:nvPr>
            <p:ph type="ftr" sz="quarter" idx="11"/>
          </p:nvPr>
        </p:nvSpPr>
        <p:spPr/>
        <p:txBody>
          <a:bodyPr/>
          <a:lstStyle/>
          <a:p>
            <a:r>
              <a:rPr lang="da-DK" noProof="0"/>
              <a:t>Sidehoved</a:t>
            </a:r>
            <a:endParaRPr lang="da-DK" noProof="0" dirty="0"/>
          </a:p>
        </p:txBody>
      </p:sp>
      <p:sp>
        <p:nvSpPr>
          <p:cNvPr id="5" name="Pladsholder til slidenummer 4">
            <a:extLst>
              <a:ext uri="{FF2B5EF4-FFF2-40B4-BE49-F238E27FC236}">
                <a16:creationId xmlns:a16="http://schemas.microsoft.com/office/drawing/2014/main" id="{D2A81C8F-8331-C588-29CE-05A7780E9B68}"/>
              </a:ext>
            </a:extLst>
          </p:cNvPr>
          <p:cNvSpPr>
            <a:spLocks noGrp="1"/>
          </p:cNvSpPr>
          <p:nvPr>
            <p:ph type="sldNum" sz="quarter" idx="12"/>
          </p:nvPr>
        </p:nvSpPr>
        <p:spPr/>
        <p:txBody>
          <a:bodyPr/>
          <a:lstStyle/>
          <a:p>
            <a:fld id="{859873C9-BF5D-4A9A-BB31-45BBB7BABAF7}" type="slidenum">
              <a:rPr lang="da-DK" noProof="0" smtClean="0"/>
              <a:t>9</a:t>
            </a:fld>
            <a:endParaRPr lang="da-DK" noProof="0" dirty="0"/>
          </a:p>
        </p:txBody>
      </p:sp>
      <p:pic>
        <p:nvPicPr>
          <p:cNvPr id="9" name="Billede 8">
            <a:hlinkClick r:id="rId2"/>
            <a:extLst>
              <a:ext uri="{FF2B5EF4-FFF2-40B4-BE49-F238E27FC236}">
                <a16:creationId xmlns:a16="http://schemas.microsoft.com/office/drawing/2014/main" id="{04219568-25EA-3124-4F76-397DAF0CB5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60130" y="2103759"/>
            <a:ext cx="6471740" cy="3626950"/>
          </a:xfrm>
          <a:prstGeom prst="rect">
            <a:avLst/>
          </a:prstGeom>
        </p:spPr>
      </p:pic>
      <p:sp>
        <p:nvSpPr>
          <p:cNvPr id="11" name="Tekstfelt 10" descr="www.video.kk.dk/video/94116453/hvad-er-sikkerhedsklima-og-kultur  &#10;">
            <a:extLst>
              <a:ext uri="{FF2B5EF4-FFF2-40B4-BE49-F238E27FC236}">
                <a16:creationId xmlns:a16="http://schemas.microsoft.com/office/drawing/2014/main" id="{F1A85D9B-53B1-5E8A-CB9E-654612BFA735}"/>
              </a:ext>
              <a:ext uri="{C183D7F6-B498-43B3-948B-1728B52AA6E4}">
                <adec:decorative xmlns:adec="http://schemas.microsoft.com/office/drawing/2017/decorative" val="0"/>
              </a:ext>
            </a:extLst>
          </p:cNvPr>
          <p:cNvSpPr txBox="1"/>
          <p:nvPr/>
        </p:nvSpPr>
        <p:spPr>
          <a:xfrm>
            <a:off x="2736014" y="5835782"/>
            <a:ext cx="6094878" cy="646331"/>
          </a:xfrm>
          <a:prstGeom prst="rect">
            <a:avLst/>
          </a:prstGeom>
          <a:noFill/>
        </p:spPr>
        <p:txBody>
          <a:bodyPr wrap="square">
            <a:spAutoFit/>
          </a:bodyPr>
          <a:lstStyle/>
          <a:p>
            <a:r>
              <a:rPr lang="da-DK" dirty="0">
                <a:hlinkClick r:id="rId2"/>
              </a:rPr>
              <a:t>www.video.kk.dk/video/94116453/hvad-er-sikkerhedsklima-og-kultur </a:t>
            </a:r>
            <a:r>
              <a:rPr lang="da-DK" dirty="0"/>
              <a:t> </a:t>
            </a:r>
          </a:p>
        </p:txBody>
      </p:sp>
    </p:spTree>
    <p:extLst>
      <p:ext uri="{BB962C8B-B14F-4D97-AF65-F5344CB8AC3E}">
        <p14:creationId xmlns:p14="http://schemas.microsoft.com/office/powerpoint/2010/main" val="1072478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243985f0-2b87-434e-95c8-e9bac402cc39"/>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2.xml><?xml version="1.0" encoding="utf-8"?>
<a:theme xmlns:a="http://schemas.openxmlformats.org/drawingml/2006/main" name="UK 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0F149701-75FB-4D87-889C-A25336877B65}"/>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oc xmlns="91229f19-c9ad-4754-b616-d97f67218542" xsi:nil="true"/>
    <lcf76f155ced4ddcb4097134ff3c332f xmlns="91229f19-c9ad-4754-b616-d97f67218542">
      <Terms xmlns="http://schemas.microsoft.com/office/infopath/2007/PartnerControls"/>
    </lcf76f155ced4ddcb4097134ff3c332f>
    <TaxCatchAll xmlns="0dd46b0f-e2c7-4a31-a61e-54a1e81a6d74" xsi:nil="true"/>
    <MediaLengthInSeconds xmlns="91229f19-c9ad-4754-b616-d97f67218542" xsi:nil="true"/>
    <SharedWithUsers xmlns="ef51dc1f-7890-4957-b8f7-20eb797a4e6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928602B5E0C7048B411296E1B7B0F23" ma:contentTypeVersion="19" ma:contentTypeDescription="Opret et nyt dokument." ma:contentTypeScope="" ma:versionID="864a08ff4108b569f60e64de43fc48fa">
  <xsd:schema xmlns:xsd="http://www.w3.org/2001/XMLSchema" xmlns:xs="http://www.w3.org/2001/XMLSchema" xmlns:p="http://schemas.microsoft.com/office/2006/metadata/properties" xmlns:ns2="91229f19-c9ad-4754-b616-d97f67218542" xmlns:ns3="ef51dc1f-7890-4957-b8f7-20eb797a4e67" xmlns:ns4="0dd46b0f-e2c7-4a31-a61e-54a1e81a6d74" targetNamespace="http://schemas.microsoft.com/office/2006/metadata/properties" ma:root="true" ma:fieldsID="dd1c14eeabcbb7c851935c5e879323b8" ns2:_="" ns3:_="" ns4:_="">
    <xsd:import namespace="91229f19-c9ad-4754-b616-d97f67218542"/>
    <xsd:import namespace="ef51dc1f-7890-4957-b8f7-20eb797a4e67"/>
    <xsd:import namespace="0dd46b0f-e2c7-4a31-a61e-54a1e81a6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29f19-c9ad-4754-b616-d97f67218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4" nillable="true" ma:displayName="eDoc" ma:internalName="eDoc">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51dc1f-7890-4957-b8f7-20eb797a4e6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46b0f-e2c7-4a31-a61e-54a1e81a6d7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5787fd7-8776-44e6-8245-e4d2ee592816}" ma:internalName="TaxCatchAll" ma:showField="CatchAllData" ma:web="ef51dc1f-7890-4957-b8f7-20eb797a4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AE049-2F16-4D62-B5F8-29DE3BB078E0}">
  <ds:schemaRefs>
    <ds:schemaRef ds:uri="http://schemas.microsoft.com/office/2006/metadata/properties"/>
    <ds:schemaRef ds:uri="cb238cc9-acee-4e21-a994-3b05b6cc64f6"/>
    <ds:schemaRef ds:uri="http://schemas.microsoft.com/office/2006/documentManagement/types"/>
    <ds:schemaRef ds:uri="http://purl.org/dc/terms/"/>
    <ds:schemaRef ds:uri="a22b1f01-9b60-4c03-93d9-0dde0b1e55df"/>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91229f19-c9ad-4754-b616-d97f67218542"/>
    <ds:schemaRef ds:uri="0dd46b0f-e2c7-4a31-a61e-54a1e81a6d74"/>
    <ds:schemaRef ds:uri="ef51dc1f-7890-4957-b8f7-20eb797a4e67"/>
  </ds:schemaRefs>
</ds:datastoreItem>
</file>

<file path=customXml/itemProps2.xml><?xml version="1.0" encoding="utf-8"?>
<ds:datastoreItem xmlns:ds="http://schemas.openxmlformats.org/officeDocument/2006/customXml" ds:itemID="{61F049B6-B0A4-4C6D-8ECF-9013326ED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29f19-c9ad-4754-b616-d97f67218542"/>
    <ds:schemaRef ds:uri="ef51dc1f-7890-4957-b8f7-20eb797a4e67"/>
    <ds:schemaRef ds:uri="0dd46b0f-e2c7-4a31-a61e-54a1e81a6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59E4CC-7038-4F50-B7F5-545400012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2218</TotalTime>
  <Words>1270</Words>
  <Application>Microsoft Office PowerPoint</Application>
  <PresentationFormat>Widescreen</PresentationFormat>
  <Paragraphs>199</Paragraphs>
  <Slides>14</Slides>
  <Notes>10</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14</vt:i4>
      </vt:variant>
    </vt:vector>
  </HeadingPairs>
  <TitlesOfParts>
    <vt:vector size="21" baseType="lpstr">
      <vt:lpstr>KBH Tekst</vt:lpstr>
      <vt:lpstr>KBH Black</vt:lpstr>
      <vt:lpstr>KBH</vt:lpstr>
      <vt:lpstr>Arial</vt:lpstr>
      <vt:lpstr>KBH Medium</vt:lpstr>
      <vt:lpstr>Blank</vt:lpstr>
      <vt:lpstr>UK Blank</vt:lpstr>
      <vt:lpstr>Sikkerhedskultur</vt:lpstr>
      <vt:lpstr>Møde i MED</vt:lpstr>
      <vt:lpstr>Dagsorden for dagens møde</vt:lpstr>
      <vt:lpstr>Indledende drøftelse</vt:lpstr>
      <vt:lpstr>Sikkerhedskultur - hvad snakker vi om?</vt:lpstr>
      <vt:lpstr>Hvad kan et fokus på vores sikkerhedskultur bidrage til?</vt:lpstr>
      <vt:lpstr>Hvordan kan vi arbejde med sikkerhedskulturen?</vt:lpstr>
      <vt:lpstr>IGLO-modellen</vt:lpstr>
      <vt:lpstr>Film</vt:lpstr>
      <vt:lpstr>Hvad kan ledelsen gøre?</vt:lpstr>
      <vt:lpstr>Bevægelser og adfærd</vt:lpstr>
      <vt:lpstr>Dialog i MED</vt:lpstr>
      <vt:lpstr>Næste skridt</vt:lpstr>
      <vt:lpstr>Tjekliste for en sikkerhedskultur</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Sikkerhedsklima</dc:title>
  <dc:creator>Kristian Haldrup</dc:creator>
  <cp:lastModifiedBy>Frida Kjær</cp:lastModifiedBy>
  <cp:revision>40</cp:revision>
  <dcterms:created xsi:type="dcterms:W3CDTF">2023-08-29T11:48:42Z</dcterms:created>
  <dcterms:modified xsi:type="dcterms:W3CDTF">2024-05-03T08:31:16Z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0x0101006928602B5E0C7048B411296E1B7B0F23</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CloudStatistics_StoryID">
    <vt:lpwstr>7598c633-3c21-45d1-9adb-eff968a7bc78</vt:lpwstr>
  </property>
</Properties>
</file>