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8.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9.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1" r:id="rId4"/>
    <p:sldMasterId id="2147483884" r:id="rId5"/>
    <p:sldMasterId id="2147483886" r:id="rId6"/>
    <p:sldMasterId id="2147483888" r:id="rId7"/>
    <p:sldMasterId id="2147483751" r:id="rId8"/>
    <p:sldMasterId id="2147483852" r:id="rId9"/>
    <p:sldMasterId id="2147483895" r:id="rId10"/>
    <p:sldMasterId id="2147483934" r:id="rId11"/>
    <p:sldMasterId id="2147484012" r:id="rId12"/>
    <p:sldMasterId id="2147484051" r:id="rId13"/>
    <p:sldMasterId id="2147484090" r:id="rId14"/>
    <p:sldMasterId id="2147484129" r:id="rId15"/>
  </p:sldMasterIdLst>
  <p:notesMasterIdLst>
    <p:notesMasterId r:id="rId48"/>
  </p:notesMasterIdLst>
  <p:handoutMasterIdLst>
    <p:handoutMasterId r:id="rId49"/>
  </p:handoutMasterIdLst>
  <p:sldIdLst>
    <p:sldId id="289" r:id="rId16"/>
    <p:sldId id="7530" r:id="rId17"/>
    <p:sldId id="7528" r:id="rId18"/>
    <p:sldId id="7503" r:id="rId19"/>
    <p:sldId id="7529" r:id="rId20"/>
    <p:sldId id="7500" r:id="rId21"/>
    <p:sldId id="7505" r:id="rId22"/>
    <p:sldId id="7499" r:id="rId23"/>
    <p:sldId id="7467" r:id="rId24"/>
    <p:sldId id="7474" r:id="rId25"/>
    <p:sldId id="7468" r:id="rId26"/>
    <p:sldId id="294" r:id="rId27"/>
    <p:sldId id="266" r:id="rId28"/>
    <p:sldId id="7506" r:id="rId29"/>
    <p:sldId id="7501" r:id="rId30"/>
    <p:sldId id="7483" r:id="rId31"/>
    <p:sldId id="7507" r:id="rId32"/>
    <p:sldId id="7508" r:id="rId33"/>
    <p:sldId id="7509" r:id="rId34"/>
    <p:sldId id="7510" r:id="rId35"/>
    <p:sldId id="7511" r:id="rId36"/>
    <p:sldId id="7522" r:id="rId37"/>
    <p:sldId id="7523" r:id="rId38"/>
    <p:sldId id="7524" r:id="rId39"/>
    <p:sldId id="7460" r:id="rId40"/>
    <p:sldId id="7525" r:id="rId41"/>
    <p:sldId id="7526" r:id="rId42"/>
    <p:sldId id="7518" r:id="rId43"/>
    <p:sldId id="272" r:id="rId44"/>
    <p:sldId id="7527" r:id="rId45"/>
    <p:sldId id="275" r:id="rId46"/>
    <p:sldId id="292" r:id="rId47"/>
  </p:sldIdLst>
  <p:sldSz cx="12192000" cy="6858000"/>
  <p:notesSz cx="6858000" cy="9144000"/>
  <p:embeddedFontLst>
    <p:embeddedFont>
      <p:font typeface="Corbel" panose="020B0503020204020204" pitchFamily="34" charset="0"/>
      <p:regular r:id="rId50"/>
      <p:bold r:id="rId51"/>
      <p:italic r:id="rId52"/>
      <p:boldItalic r:id="rId53"/>
    </p:embeddedFont>
    <p:embeddedFont>
      <p:font typeface="KBH" panose="00000500000000000000" pitchFamily="2" charset="0"/>
      <p:regular r:id="rId54"/>
      <p:bold r:id="rId55"/>
      <p:italic r:id="rId56"/>
      <p:boldItalic r:id="rId57"/>
    </p:embeddedFont>
    <p:embeddedFont>
      <p:font typeface="KBH Black" panose="00000A00000000000000" pitchFamily="2" charset="0"/>
      <p:bold r:id="rId58"/>
      <p:italic r:id="rId59"/>
      <p:boldItalic r:id="rId60"/>
    </p:embeddedFont>
    <p:embeddedFont>
      <p:font typeface="KBH Medium" panose="00000600000000000000" pitchFamily="2" charset="0"/>
      <p:regular r:id="rId61"/>
      <p:italic r:id="rId62"/>
    </p:embeddedFont>
    <p:embeddedFont>
      <p:font typeface="KBH Tekst" panose="00000500000000000000" pitchFamily="2" charset="0"/>
      <p:regular r:id="rId63"/>
      <p:bold r:id="rId64"/>
      <p:italic r:id="rId65"/>
      <p:boldItalic r:id="rId66"/>
    </p:embeddedFont>
    <p:embeddedFont>
      <p:font typeface="Segoe UI" panose="020B0502040204020203"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 id="{59DBB158-884B-4A79-97BE-59CE460AC545}">
          <p14:sldIdLst>
            <p14:sldId id="289"/>
          </p14:sldIdLst>
        </p14:section>
        <p14:section name="Intro og overblik" id="{3DB012E4-3C99-4262-A0A7-029FFFD005A5}">
          <p14:sldIdLst>
            <p14:sldId id="7530"/>
            <p14:sldId id="7528"/>
            <p14:sldId id="7503"/>
            <p14:sldId id="7529"/>
            <p14:sldId id="7500"/>
            <p14:sldId id="7505"/>
            <p14:sldId id="7499"/>
          </p14:sldIdLst>
        </p14:section>
        <p14:section name="Før opfølgningsmødet" id="{E997404D-89AE-4285-AA83-A0A4F5D8A0F8}">
          <p14:sldIdLst>
            <p14:sldId id="7467"/>
            <p14:sldId id="7474"/>
          </p14:sldIdLst>
        </p14:section>
        <p14:section name="Under opfølgningsmødet" id="{A42D3423-1BDF-4B46-A38F-4D73DAFD0754}">
          <p14:sldIdLst>
            <p14:sldId id="7468"/>
            <p14:sldId id="294"/>
            <p14:sldId id="266"/>
            <p14:sldId id="7506"/>
            <p14:sldId id="7501"/>
            <p14:sldId id="7483"/>
            <p14:sldId id="7507"/>
            <p14:sldId id="7508"/>
            <p14:sldId id="7509"/>
            <p14:sldId id="7510"/>
            <p14:sldId id="7511"/>
            <p14:sldId id="7522"/>
            <p14:sldId id="7523"/>
            <p14:sldId id="7524"/>
            <p14:sldId id="7460"/>
            <p14:sldId id="7525"/>
            <p14:sldId id="7526"/>
            <p14:sldId id="7518"/>
            <p14:sldId id="272"/>
          </p14:sldIdLst>
        </p14:section>
        <p14:section name="Efter mødet" id="{9FC4E671-0A2C-4775-A2BB-24DB4E74D0A4}">
          <p14:sldIdLst>
            <p14:sldId id="7527"/>
          </p14:sldIdLst>
        </p14:section>
        <p14:section name="Yderligere viden" id="{638ED451-0B95-4FE1-8349-317FAE625001}">
          <p14:sldIdLst>
            <p14:sldId id="275"/>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 id="{70AB2DC8-B623-2E41-BA30-FC8F8320C0BE}" name="Stine Rosa Balslev Grage" initials="SG" userId="S::D053@kk.dk::537cc940-f2dc-4180-91f0-63099e83f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8F3"/>
    <a:srgbClr val="680B03"/>
    <a:srgbClr val="000000"/>
    <a:srgbClr val="000E2F"/>
    <a:srgbClr val="55B1BE"/>
    <a:srgbClr val="F2F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D771A-FFA8-414A-A968-E91DCFC4E2C8}" v="59" dt="2025-04-22T13:46:12.265"/>
    <p1510:client id="{DA153C14-9FC3-4A00-BCF8-6EA3A0BCD38A}" v="8" dt="2025-04-22T20:31:16.966"/>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1550" autoAdjust="0"/>
  </p:normalViewPr>
  <p:slideViewPr>
    <p:cSldViewPr snapToGrid="0" showGuides="1">
      <p:cViewPr varScale="1">
        <p:scale>
          <a:sx n="79" d="100"/>
          <a:sy n="79" d="100"/>
        </p:scale>
        <p:origin x="1464" y="54"/>
      </p:cViewPr>
      <p:guideLst/>
    </p:cSldViewPr>
  </p:slideViewPr>
  <p:notesTextViewPr>
    <p:cViewPr>
      <p:scale>
        <a:sx n="1" d="1"/>
        <a:sy n="1" d="1"/>
      </p:scale>
      <p:origin x="0" y="0"/>
    </p:cViewPr>
  </p:notesTextViewPr>
  <p:sorterViewPr>
    <p:cViewPr>
      <p:scale>
        <a:sx n="60" d="100"/>
        <a:sy n="60" d="100"/>
      </p:scale>
      <p:origin x="0" y="-482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font" Target="fonts/font2.fntdata"/><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font" Target="fonts/font1.fntdata"/><Relationship Id="rId55" Type="http://schemas.openxmlformats.org/officeDocument/2006/relationships/font" Target="fonts/font6.fntdata"/><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71732-C42A-4ABB-903A-54E6A817EF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522F52AD-1266-4744-A4CD-B662EDAA1FAF}">
      <dgm:prSet phldrT="[Tekst]" custT="1"/>
      <dgm:spPr>
        <a:solidFill>
          <a:srgbClr val="680B03"/>
        </a:solidFill>
      </dgm:spPr>
      <dgm:t>
        <a:bodyPr/>
        <a:lstStyle/>
        <a:p>
          <a:r>
            <a:rPr lang="da-DK" sz="1600" dirty="0">
              <a:latin typeface="KBH Tekst" panose="00000500000000000000" pitchFamily="2" charset="0"/>
            </a:rPr>
            <a:t>FØR MØDET</a:t>
          </a:r>
        </a:p>
      </dgm:t>
    </dgm:pt>
    <dgm:pt modelId="{EDFE19C7-78E9-481E-AC1B-2DB54DF5D0EC}" type="parTrans" cxnId="{A281A862-D745-4519-82F1-5A046D046E9A}">
      <dgm:prSet/>
      <dgm:spPr/>
      <dgm:t>
        <a:bodyPr/>
        <a:lstStyle/>
        <a:p>
          <a:endParaRPr lang="da-DK" sz="1100">
            <a:latin typeface="KBH Tekst" panose="00000500000000000000" pitchFamily="2" charset="0"/>
          </a:endParaRPr>
        </a:p>
      </dgm:t>
    </dgm:pt>
    <dgm:pt modelId="{FE315283-2E14-43CD-BF81-C995A12A8B85}" type="sibTrans" cxnId="{A281A862-D745-4519-82F1-5A046D046E9A}">
      <dgm:prSet/>
      <dgm:spPr/>
      <dgm:t>
        <a:bodyPr/>
        <a:lstStyle/>
        <a:p>
          <a:endParaRPr lang="da-DK" sz="1100">
            <a:latin typeface="KBH Tekst" panose="00000500000000000000" pitchFamily="2" charset="0"/>
          </a:endParaRPr>
        </a:p>
      </dgm:t>
    </dgm:pt>
    <dgm:pt modelId="{4D834D08-66D8-4090-8E90-BBC83E1F3A60}">
      <dgm:prSet phldrT="[Tekst]" custT="1"/>
      <dgm:spPr>
        <a:solidFill>
          <a:srgbClr val="680B03"/>
        </a:solidFill>
      </dgm:spPr>
      <dgm:t>
        <a:bodyPr/>
        <a:lstStyle/>
        <a:p>
          <a:r>
            <a:rPr lang="da-DK" sz="1600">
              <a:latin typeface="KBH Tekst" panose="00000500000000000000" pitchFamily="2" charset="0"/>
            </a:rPr>
            <a:t>UNDER MØDET</a:t>
          </a:r>
        </a:p>
      </dgm:t>
    </dgm:pt>
    <dgm:pt modelId="{49792325-D0BB-4B06-98BF-9986686767E9}" type="parTrans" cxnId="{48DCEB21-D32C-4F8E-94B7-53699D6D346E}">
      <dgm:prSet/>
      <dgm:spPr/>
      <dgm:t>
        <a:bodyPr/>
        <a:lstStyle/>
        <a:p>
          <a:endParaRPr lang="da-DK" sz="1100">
            <a:latin typeface="KBH Tekst" panose="00000500000000000000" pitchFamily="2" charset="0"/>
          </a:endParaRPr>
        </a:p>
      </dgm:t>
    </dgm:pt>
    <dgm:pt modelId="{99DE2664-68D4-449F-B398-8325D8D5FA64}" type="sibTrans" cxnId="{48DCEB21-D32C-4F8E-94B7-53699D6D346E}">
      <dgm:prSet/>
      <dgm:spPr/>
      <dgm:t>
        <a:bodyPr/>
        <a:lstStyle/>
        <a:p>
          <a:endParaRPr lang="da-DK" sz="1100">
            <a:latin typeface="KBH Tekst" panose="00000500000000000000" pitchFamily="2" charset="0"/>
          </a:endParaRPr>
        </a:p>
      </dgm:t>
    </dgm:pt>
    <dgm:pt modelId="{4ECCF041-179D-4353-9AF6-BBAAB01649B0}">
      <dgm:prSet phldrT="[Tekst]" custT="1"/>
      <dgm:spPr/>
      <dgm:t>
        <a:bodyPr/>
        <a:lstStyle/>
        <a:p>
          <a:pPr rtl="0">
            <a:buFont typeface="+mj-lt"/>
            <a:buAutoNum type="arabicPeriod"/>
          </a:pPr>
          <a:r>
            <a:rPr lang="da-DK" sz="1600" dirty="0">
              <a:latin typeface="KBH Tekst" panose="00000500000000000000" pitchFamily="2" charset="0"/>
            </a:rPr>
            <a:t>Ud fra rapporten giver I jeres blik på vigtige resultater, styrker og udviklingsmuligheder, i enheden generelt og i </a:t>
          </a:r>
          <a:r>
            <a:rPr lang="da-DK" sz="1600" dirty="0" err="1">
              <a:latin typeface="KBH Tekst" panose="00000500000000000000" pitchFamily="2" charset="0"/>
            </a:rPr>
            <a:t>fht</a:t>
          </a:r>
          <a:r>
            <a:rPr lang="da-DK" sz="1600" dirty="0">
              <a:latin typeface="KBH Tekst" panose="00000500000000000000" pitchFamily="2" charset="0"/>
            </a:rPr>
            <a:t>. ledelse.</a:t>
          </a:r>
        </a:p>
      </dgm:t>
    </dgm:pt>
    <dgm:pt modelId="{4BF43A00-8B56-4FD3-9BA2-D0D969B6549A}" type="parTrans" cxnId="{7FDDD582-7980-49C1-9DB4-3C7699E715B4}">
      <dgm:prSet/>
      <dgm:spPr/>
      <dgm:t>
        <a:bodyPr/>
        <a:lstStyle/>
        <a:p>
          <a:endParaRPr lang="da-DK" sz="1100">
            <a:latin typeface="KBH Tekst" panose="00000500000000000000" pitchFamily="2" charset="0"/>
          </a:endParaRPr>
        </a:p>
      </dgm:t>
    </dgm:pt>
    <dgm:pt modelId="{FE77426D-E264-461E-B4B2-8CEFC68F8792}" type="sibTrans" cxnId="{7FDDD582-7980-49C1-9DB4-3C7699E715B4}">
      <dgm:prSet/>
      <dgm:spPr/>
      <dgm:t>
        <a:bodyPr/>
        <a:lstStyle/>
        <a:p>
          <a:endParaRPr lang="da-DK" sz="1100">
            <a:latin typeface="KBH Tekst" panose="00000500000000000000" pitchFamily="2" charset="0"/>
          </a:endParaRPr>
        </a:p>
      </dgm:t>
    </dgm:pt>
    <dgm:pt modelId="{CE769CC3-4E47-4814-A7B9-313E1E0FA39F}">
      <dgm:prSet phldrT="[Tekst]" custT="1"/>
      <dgm:spPr>
        <a:solidFill>
          <a:srgbClr val="680B03"/>
        </a:solidFill>
      </dgm:spPr>
      <dgm:t>
        <a:bodyPr/>
        <a:lstStyle/>
        <a:p>
          <a:r>
            <a:rPr lang="da-DK" sz="1600">
              <a:latin typeface="KBH Tekst" panose="00000500000000000000" pitchFamily="2" charset="0"/>
            </a:rPr>
            <a:t>EFTER MØDET</a:t>
          </a:r>
        </a:p>
      </dgm:t>
    </dgm:pt>
    <dgm:pt modelId="{C3B0349C-8F03-43DC-88BB-1F70FAA19D5E}" type="parTrans" cxnId="{55B043AB-EE91-4EC7-8AC4-514649D17054}">
      <dgm:prSet/>
      <dgm:spPr/>
      <dgm:t>
        <a:bodyPr/>
        <a:lstStyle/>
        <a:p>
          <a:endParaRPr lang="da-DK" sz="1100">
            <a:latin typeface="KBH Tekst" panose="00000500000000000000" pitchFamily="2" charset="0"/>
          </a:endParaRPr>
        </a:p>
      </dgm:t>
    </dgm:pt>
    <dgm:pt modelId="{632AF446-A3AC-44DD-BB65-99A344014754}" type="sibTrans" cxnId="{55B043AB-EE91-4EC7-8AC4-514649D17054}">
      <dgm:prSet/>
      <dgm:spPr/>
      <dgm:t>
        <a:bodyPr/>
        <a:lstStyle/>
        <a:p>
          <a:endParaRPr lang="da-DK" sz="1100">
            <a:latin typeface="KBH Tekst" panose="00000500000000000000" pitchFamily="2" charset="0"/>
          </a:endParaRPr>
        </a:p>
      </dgm:t>
    </dgm:pt>
    <dgm:pt modelId="{704016F9-087F-4D2F-866D-2097C8B2AB8C}">
      <dgm:prSet phldrT="[Tekst]" custT="1"/>
      <dgm:spPr/>
      <dgm:t>
        <a:bodyPr/>
        <a:lstStyle/>
        <a:p>
          <a:pPr>
            <a:buFont typeface="+mj-lt"/>
            <a:buAutoNum type="arabicPeriod"/>
          </a:pPr>
          <a:r>
            <a:rPr lang="da-DK" sz="1600" dirty="0">
              <a:latin typeface="KBH Tekst" panose="00000500000000000000" pitchFamily="2" charset="0"/>
            </a:rPr>
            <a:t>Skriv input i handlingsplanerne og gør dem tilgængelige for medarbejderne.</a:t>
          </a:r>
          <a:endParaRPr lang="da-DK" sz="1600" dirty="0">
            <a:highlight>
              <a:srgbClr val="FFFF00"/>
            </a:highlight>
            <a:latin typeface="KBH Tekst" panose="00000500000000000000" pitchFamily="2" charset="0"/>
          </a:endParaRPr>
        </a:p>
      </dgm:t>
    </dgm:pt>
    <dgm:pt modelId="{6F976BDD-19CD-438B-84BE-DD476B445C12}" type="parTrans" cxnId="{D6BB1D4A-31F6-40B0-A077-454F4A982B32}">
      <dgm:prSet/>
      <dgm:spPr/>
      <dgm:t>
        <a:bodyPr/>
        <a:lstStyle/>
        <a:p>
          <a:endParaRPr lang="da-DK" sz="1100">
            <a:latin typeface="KBH Tekst" panose="00000500000000000000" pitchFamily="2" charset="0"/>
          </a:endParaRPr>
        </a:p>
      </dgm:t>
    </dgm:pt>
    <dgm:pt modelId="{C856412F-916A-41A0-9346-88043F862482}" type="sibTrans" cxnId="{D6BB1D4A-31F6-40B0-A077-454F4A982B32}">
      <dgm:prSet/>
      <dgm:spPr/>
      <dgm:t>
        <a:bodyPr/>
        <a:lstStyle/>
        <a:p>
          <a:endParaRPr lang="da-DK" sz="1100">
            <a:latin typeface="KBH Tekst" panose="00000500000000000000" pitchFamily="2" charset="0"/>
          </a:endParaRPr>
        </a:p>
      </dgm:t>
    </dgm:pt>
    <dgm:pt modelId="{4380509F-659E-4FB7-8695-A39E142A6251}">
      <dgm:prSet phldrT="[Tekst]" custT="1"/>
      <dgm:spPr/>
      <dgm:t>
        <a:bodyPr/>
        <a:lstStyle/>
        <a:p>
          <a:endParaRPr lang="da-DK" sz="1600">
            <a:latin typeface="KBH Tekst" panose="00000500000000000000" pitchFamily="2" charset="0"/>
          </a:endParaRPr>
        </a:p>
      </dgm:t>
    </dgm:pt>
    <dgm:pt modelId="{E8FE1A46-664A-4297-80D4-9DD4434D178B}" type="parTrans" cxnId="{EE77891E-8672-49BF-903D-84A0FCFCFEE0}">
      <dgm:prSet/>
      <dgm:spPr/>
      <dgm:t>
        <a:bodyPr/>
        <a:lstStyle/>
        <a:p>
          <a:endParaRPr lang="da-DK">
            <a:latin typeface="KBH Tekst" panose="00000500000000000000" pitchFamily="2" charset="0"/>
          </a:endParaRPr>
        </a:p>
      </dgm:t>
    </dgm:pt>
    <dgm:pt modelId="{ACD27B58-FFFD-4232-8001-A7DA48F8174F}" type="sibTrans" cxnId="{EE77891E-8672-49BF-903D-84A0FCFCFEE0}">
      <dgm:prSet/>
      <dgm:spPr/>
      <dgm:t>
        <a:bodyPr/>
        <a:lstStyle/>
        <a:p>
          <a:endParaRPr lang="da-DK">
            <a:latin typeface="KBH Tekst" panose="00000500000000000000" pitchFamily="2" charset="0"/>
          </a:endParaRPr>
        </a:p>
      </dgm:t>
    </dgm:pt>
    <dgm:pt modelId="{00FBF031-D41C-43DE-8E04-68DEEE817D5A}">
      <dgm:prSet phldrT="[Tekst]" custT="1"/>
      <dgm:spPr/>
      <dgm:t>
        <a:bodyPr/>
        <a:lstStyle/>
        <a:p>
          <a:pPr>
            <a:buFont typeface="+mj-lt"/>
            <a:buAutoNum type="arabicPeriod"/>
          </a:pPr>
          <a:r>
            <a:rPr lang="da-DK" sz="1600" dirty="0">
              <a:latin typeface="KBH Tekst" panose="00000500000000000000" pitchFamily="2" charset="0"/>
            </a:rPr>
            <a:t>Evt. book næste opfølgningsmøde.</a:t>
          </a:r>
        </a:p>
      </dgm:t>
    </dgm:pt>
    <dgm:pt modelId="{8C40E933-4EA8-49D0-AA47-308DD61AFBD2}" type="parTrans" cxnId="{E51241F1-53EC-4620-A74B-D8B6E0A190B0}">
      <dgm:prSet/>
      <dgm:spPr/>
      <dgm:t>
        <a:bodyPr/>
        <a:lstStyle/>
        <a:p>
          <a:endParaRPr lang="da-DK">
            <a:latin typeface="KBH Tekst" panose="00000500000000000000" pitchFamily="2" charset="0"/>
          </a:endParaRPr>
        </a:p>
      </dgm:t>
    </dgm:pt>
    <dgm:pt modelId="{DD88E0C9-5A85-46A1-92B0-BF194770099D}" type="sibTrans" cxnId="{E51241F1-53EC-4620-A74B-D8B6E0A190B0}">
      <dgm:prSet/>
      <dgm:spPr/>
      <dgm:t>
        <a:bodyPr/>
        <a:lstStyle/>
        <a:p>
          <a:endParaRPr lang="da-DK">
            <a:latin typeface="KBH Tekst" panose="00000500000000000000" pitchFamily="2" charset="0"/>
          </a:endParaRPr>
        </a:p>
      </dgm:t>
    </dgm:pt>
    <dgm:pt modelId="{20EBE48D-851F-4EBE-975B-17247CEF01E1}">
      <dgm:prSet phldrT="[Tekst]" custT="1"/>
      <dgm:spPr/>
      <dgm:t>
        <a:bodyPr/>
        <a:lstStyle/>
        <a:p>
          <a:pPr rtl="0">
            <a:buFont typeface="+mj-lt"/>
            <a:buAutoNum type="arabicPeriod"/>
          </a:pPr>
          <a:r>
            <a:rPr lang="da-DK" sz="1600" dirty="0">
              <a:latin typeface="KBH Tekst" panose="00000500000000000000" pitchFamily="2" charset="0"/>
            </a:rPr>
            <a:t>Send evt. en mail rundt hvor I takker for medarbejdernes bidrag til at forbedre arbejdsmiljøet i jeres enhed og kommuniker om næste skridt.</a:t>
          </a:r>
        </a:p>
      </dgm:t>
    </dgm:pt>
    <dgm:pt modelId="{B239D095-B063-49B5-889D-16E65C815E27}" type="parTrans" cxnId="{50804264-A5A5-45B9-A773-3B63F82CDBAC}">
      <dgm:prSet/>
      <dgm:spPr/>
      <dgm:t>
        <a:bodyPr/>
        <a:lstStyle/>
        <a:p>
          <a:endParaRPr lang="da-DK">
            <a:latin typeface="KBH Tekst" panose="00000500000000000000" pitchFamily="2" charset="0"/>
          </a:endParaRPr>
        </a:p>
      </dgm:t>
    </dgm:pt>
    <dgm:pt modelId="{A046EACA-FA4C-4B67-82A9-C40CE637AAA4}" type="sibTrans" cxnId="{50804264-A5A5-45B9-A773-3B63F82CDBAC}">
      <dgm:prSet/>
      <dgm:spPr/>
      <dgm:t>
        <a:bodyPr/>
        <a:lstStyle/>
        <a:p>
          <a:endParaRPr lang="da-DK">
            <a:latin typeface="KBH Tekst" panose="00000500000000000000" pitchFamily="2" charset="0"/>
          </a:endParaRPr>
        </a:p>
      </dgm:t>
    </dgm:pt>
    <dgm:pt modelId="{99CCBDD9-8C20-4947-AC01-12CE59D3E4ED}">
      <dgm:prSet phldrT="[Tekst]" custT="1"/>
      <dgm:spPr/>
      <dgm:t>
        <a:bodyPr/>
        <a:lstStyle/>
        <a:p>
          <a:pPr>
            <a:buFont typeface="+mj-lt"/>
            <a:buAutoNum type="arabicPeriod"/>
          </a:pPr>
          <a:r>
            <a:rPr lang="da-DK" sz="1600" dirty="0">
              <a:latin typeface="KBH Tekst" panose="00000500000000000000" pitchFamily="2" charset="0"/>
            </a:rPr>
            <a:t>I læser rapporten og noterer jer svarfordeling, vigtige indsatsområder, styrker og udviklingsområder.</a:t>
          </a:r>
        </a:p>
      </dgm:t>
    </dgm:pt>
    <dgm:pt modelId="{8BAAF8DC-D312-4DC5-B2D9-6B942C10530B}" type="parTrans" cxnId="{1E59E536-3537-4FA5-A783-17310FFFB0CD}">
      <dgm:prSet/>
      <dgm:spPr/>
      <dgm:t>
        <a:bodyPr/>
        <a:lstStyle/>
        <a:p>
          <a:endParaRPr lang="da-DK">
            <a:latin typeface="KBH Tekst" panose="00000500000000000000" pitchFamily="2" charset="0"/>
          </a:endParaRPr>
        </a:p>
      </dgm:t>
    </dgm:pt>
    <dgm:pt modelId="{4B18888B-65E4-4478-8A4D-602D3F0CFFF4}" type="sibTrans" cxnId="{1E59E536-3537-4FA5-A783-17310FFFB0CD}">
      <dgm:prSet/>
      <dgm:spPr/>
      <dgm:t>
        <a:bodyPr/>
        <a:lstStyle/>
        <a:p>
          <a:endParaRPr lang="da-DK">
            <a:latin typeface="KBH Tekst" panose="00000500000000000000" pitchFamily="2" charset="0"/>
          </a:endParaRPr>
        </a:p>
      </dgm:t>
    </dgm:pt>
    <dgm:pt modelId="{8A125A1F-44F2-4BB0-960B-1AA95271E756}">
      <dgm:prSet phldrT="[Tekst]" custT="1"/>
      <dgm:spPr/>
      <dgm:t>
        <a:bodyPr/>
        <a:lstStyle/>
        <a:p>
          <a:pPr rtl="0">
            <a:buFont typeface="+mj-lt"/>
            <a:buAutoNum type="arabicPeriod"/>
          </a:pPr>
          <a:r>
            <a:rPr lang="da-DK" sz="1600" dirty="0">
              <a:latin typeface="KBH Tekst" panose="00000500000000000000" pitchFamily="2" charset="0"/>
            </a:rPr>
            <a:t> I forbereder selve mødet og tager stilling til praktik, print, format, assistance mm.</a:t>
          </a:r>
        </a:p>
      </dgm:t>
    </dgm:pt>
    <dgm:pt modelId="{36D8908E-F836-4AF2-8D7C-A37956070FE9}" type="parTrans" cxnId="{FCFCCC32-EB0C-4987-B19E-9A9EFC6C7F06}">
      <dgm:prSet/>
      <dgm:spPr/>
      <dgm:t>
        <a:bodyPr/>
        <a:lstStyle/>
        <a:p>
          <a:endParaRPr lang="da-DK">
            <a:latin typeface="KBH Tekst" panose="00000500000000000000" pitchFamily="2" charset="0"/>
          </a:endParaRPr>
        </a:p>
      </dgm:t>
    </dgm:pt>
    <dgm:pt modelId="{C903E63E-A81A-4C92-8DB5-D221E11CDA26}" type="sibTrans" cxnId="{FCFCCC32-EB0C-4987-B19E-9A9EFC6C7F06}">
      <dgm:prSet/>
      <dgm:spPr/>
      <dgm:t>
        <a:bodyPr/>
        <a:lstStyle/>
        <a:p>
          <a:endParaRPr lang="da-DK">
            <a:latin typeface="KBH Tekst" panose="00000500000000000000" pitchFamily="2" charset="0"/>
          </a:endParaRPr>
        </a:p>
      </dgm:t>
    </dgm:pt>
    <dgm:pt modelId="{C63BC8F8-6E36-4FEA-A4F0-5092865CB503}">
      <dgm:prSet phldrT="[Tekst]" custT="1"/>
      <dgm:spPr/>
      <dgm:t>
        <a:bodyPr/>
        <a:lstStyle/>
        <a:p>
          <a:pPr>
            <a:buFont typeface="+mj-lt"/>
            <a:buAutoNum type="arabicPeriod"/>
          </a:pPr>
          <a:r>
            <a:rPr lang="da-DK" sz="1600" dirty="0">
              <a:latin typeface="KBH Tekst" panose="00000500000000000000" pitchFamily="2" charset="0"/>
            </a:rPr>
            <a:t> I inviterer til mødet og sikrer at medarbejderne modtager rapporten, I skal arbejde med, eller har den med til dem på mødet.</a:t>
          </a:r>
        </a:p>
      </dgm:t>
    </dgm:pt>
    <dgm:pt modelId="{FBED6183-E520-4405-B75F-0CBA389A6C21}" type="parTrans" cxnId="{1C61CE21-29AF-4601-8757-A0A9A59AFFD5}">
      <dgm:prSet/>
      <dgm:spPr/>
      <dgm:t>
        <a:bodyPr/>
        <a:lstStyle/>
        <a:p>
          <a:endParaRPr lang="da-DK">
            <a:latin typeface="KBH Tekst" panose="00000500000000000000" pitchFamily="2" charset="0"/>
          </a:endParaRPr>
        </a:p>
      </dgm:t>
    </dgm:pt>
    <dgm:pt modelId="{9C19D19F-FE9C-4F0D-8082-F93AED4AFE9E}" type="sibTrans" cxnId="{1C61CE21-29AF-4601-8757-A0A9A59AFFD5}">
      <dgm:prSet/>
      <dgm:spPr/>
      <dgm:t>
        <a:bodyPr/>
        <a:lstStyle/>
        <a:p>
          <a:endParaRPr lang="da-DK">
            <a:latin typeface="KBH Tekst" panose="00000500000000000000" pitchFamily="2" charset="0"/>
          </a:endParaRPr>
        </a:p>
      </dgm:t>
    </dgm:pt>
    <dgm:pt modelId="{29B49D08-0F81-4574-9122-83B080FB8087}">
      <dgm:prSet phldrT="[Tekst]" custT="1"/>
      <dgm:spPr/>
      <dgm:t>
        <a:bodyPr/>
        <a:lstStyle/>
        <a:p>
          <a:pPr>
            <a:buFont typeface="+mj-lt"/>
            <a:buAutoNum type="arabicPeriod"/>
          </a:pPr>
          <a:r>
            <a:rPr lang="da-DK" sz="1600" dirty="0">
              <a:latin typeface="KBH Tekst" panose="00000500000000000000" pitchFamily="2" charset="0"/>
            </a:rPr>
            <a:t>I faciliterer udvælgelse af 1) emner og 2) input til handlingsplan.</a:t>
          </a:r>
        </a:p>
      </dgm:t>
    </dgm:pt>
    <dgm:pt modelId="{1F51668F-D269-4AA1-8125-9FED5F63010E}" type="parTrans" cxnId="{1C819E6B-730D-4419-8C98-7F8E02874743}">
      <dgm:prSet/>
      <dgm:spPr/>
      <dgm:t>
        <a:bodyPr/>
        <a:lstStyle/>
        <a:p>
          <a:endParaRPr lang="da-DK">
            <a:latin typeface="KBH Tekst" panose="00000500000000000000" pitchFamily="2" charset="0"/>
          </a:endParaRPr>
        </a:p>
      </dgm:t>
    </dgm:pt>
    <dgm:pt modelId="{848423C1-EAA6-49CA-8440-C35DBE09958A}" type="sibTrans" cxnId="{1C819E6B-730D-4419-8C98-7F8E02874743}">
      <dgm:prSet/>
      <dgm:spPr/>
      <dgm:t>
        <a:bodyPr/>
        <a:lstStyle/>
        <a:p>
          <a:endParaRPr lang="da-DK">
            <a:latin typeface="KBH Tekst" panose="00000500000000000000" pitchFamily="2" charset="0"/>
          </a:endParaRPr>
        </a:p>
      </dgm:t>
    </dgm:pt>
    <dgm:pt modelId="{DBE3E602-2A9F-4EC9-BE44-1C45FFF8A726}">
      <dgm:prSet phldrT="[Tekst]" custT="1"/>
      <dgm:spPr/>
      <dgm:t>
        <a:bodyPr/>
        <a:lstStyle/>
        <a:p>
          <a:pPr rtl="0">
            <a:buFont typeface="+mj-lt"/>
            <a:buAutoNum type="arabicPeriod"/>
          </a:pPr>
          <a:r>
            <a:rPr lang="da-DK" sz="1600" dirty="0">
              <a:latin typeface="KBH Tekst" panose="00000500000000000000" pitchFamily="2" charset="0"/>
            </a:rPr>
            <a:t>I sikrer udarbejdelse af handlingsplaner og opfølgningsproces.</a:t>
          </a:r>
        </a:p>
      </dgm:t>
    </dgm:pt>
    <dgm:pt modelId="{CAAE044D-7BC9-4F78-AFD5-767F88CD33F4}" type="parTrans" cxnId="{87A8EE96-2047-469D-849E-5CCD384D3DA9}">
      <dgm:prSet/>
      <dgm:spPr/>
      <dgm:t>
        <a:bodyPr/>
        <a:lstStyle/>
        <a:p>
          <a:endParaRPr lang="da-DK">
            <a:latin typeface="KBH Tekst" panose="00000500000000000000" pitchFamily="2" charset="0"/>
          </a:endParaRPr>
        </a:p>
      </dgm:t>
    </dgm:pt>
    <dgm:pt modelId="{C4C1FE77-C7DA-4D68-A11D-4FE8867EF56E}" type="sibTrans" cxnId="{87A8EE96-2047-469D-849E-5CCD384D3DA9}">
      <dgm:prSet/>
      <dgm:spPr/>
      <dgm:t>
        <a:bodyPr/>
        <a:lstStyle/>
        <a:p>
          <a:endParaRPr lang="da-DK">
            <a:latin typeface="KBH Tekst" panose="00000500000000000000" pitchFamily="2" charset="0"/>
          </a:endParaRPr>
        </a:p>
      </dgm:t>
    </dgm:pt>
    <dgm:pt modelId="{F082CCEE-A0C1-4665-9A46-ECC8416A1D2D}">
      <dgm:prSet phldrT="[Tekst]" custT="1"/>
      <dgm:spPr/>
      <dgm:t>
        <a:bodyPr/>
        <a:lstStyle/>
        <a:p>
          <a:pPr>
            <a:buFont typeface="+mj-lt"/>
            <a:buNone/>
          </a:pPr>
          <a:r>
            <a:rPr lang="da-DK" sz="1600" dirty="0">
              <a:latin typeface="KBH Tekst" panose="00000500000000000000" pitchFamily="2" charset="0"/>
            </a:rPr>
            <a:t>Anvend tjeklisten og kom godt igennem følgende trin:</a:t>
          </a:r>
        </a:p>
      </dgm:t>
    </dgm:pt>
    <dgm:pt modelId="{4C589891-E82B-4E24-B0D6-8029A9889A87}" type="parTrans" cxnId="{36BB3F83-648D-4DE6-8F49-8FA786346B5F}">
      <dgm:prSet/>
      <dgm:spPr/>
      <dgm:t>
        <a:bodyPr/>
        <a:lstStyle/>
        <a:p>
          <a:endParaRPr lang="da-DK">
            <a:latin typeface="KBH Tekst" panose="00000500000000000000" pitchFamily="2" charset="0"/>
          </a:endParaRPr>
        </a:p>
      </dgm:t>
    </dgm:pt>
    <dgm:pt modelId="{5BC54DAC-C00C-44F7-813E-E5C5A2BAFCC9}" type="sibTrans" cxnId="{36BB3F83-648D-4DE6-8F49-8FA786346B5F}">
      <dgm:prSet/>
      <dgm:spPr/>
      <dgm:t>
        <a:bodyPr/>
        <a:lstStyle/>
        <a:p>
          <a:endParaRPr lang="da-DK">
            <a:latin typeface="KBH Tekst" panose="00000500000000000000" pitchFamily="2" charset="0"/>
          </a:endParaRPr>
        </a:p>
      </dgm:t>
    </dgm:pt>
    <dgm:pt modelId="{66A76662-A296-4996-9049-5589B434E5D4}">
      <dgm:prSet phldrT="[Tekst]" custT="1"/>
      <dgm:spPr/>
      <dgm:t>
        <a:bodyPr/>
        <a:lstStyle/>
        <a:p>
          <a:pPr>
            <a:buFont typeface="+mj-lt"/>
            <a:buNone/>
          </a:pPr>
          <a:r>
            <a:rPr lang="da-DK" sz="1600" dirty="0">
              <a:latin typeface="KBH Tekst" panose="00000500000000000000" pitchFamily="2" charset="0"/>
            </a:rPr>
            <a:t>Anvend </a:t>
          </a:r>
          <a:r>
            <a:rPr lang="da-DK" sz="1600" b="1" dirty="0">
              <a:solidFill>
                <a:srgbClr val="69C8F3"/>
              </a:solidFill>
              <a:latin typeface="KBH Tekst" panose="00000500000000000000" pitchFamily="2" charset="0"/>
            </a:rPr>
            <a:t>(slide 11-28)</a:t>
          </a:r>
          <a:r>
            <a:rPr lang="da-DK" sz="1600" dirty="0">
              <a:latin typeface="KBH Tekst" panose="00000500000000000000" pitchFamily="2" charset="0"/>
            </a:rPr>
            <a:t> og kom godt igennem følgende trin:</a:t>
          </a:r>
        </a:p>
      </dgm:t>
    </dgm:pt>
    <dgm:pt modelId="{206186A7-4F8D-40A3-B316-3C552EC641CD}" type="parTrans" cxnId="{EC447F5A-F369-4777-9187-216EAFF58F85}">
      <dgm:prSet/>
      <dgm:spPr/>
      <dgm:t>
        <a:bodyPr/>
        <a:lstStyle/>
        <a:p>
          <a:endParaRPr lang="da-DK">
            <a:latin typeface="KBH Tekst" panose="00000500000000000000" pitchFamily="2" charset="0"/>
          </a:endParaRPr>
        </a:p>
      </dgm:t>
    </dgm:pt>
    <dgm:pt modelId="{7463645F-BAF4-434D-A88E-6159EF3D899E}" type="sibTrans" cxnId="{EC447F5A-F369-4777-9187-216EAFF58F85}">
      <dgm:prSet/>
      <dgm:spPr/>
      <dgm:t>
        <a:bodyPr/>
        <a:lstStyle/>
        <a:p>
          <a:endParaRPr lang="da-DK">
            <a:latin typeface="KBH Tekst" panose="00000500000000000000" pitchFamily="2" charset="0"/>
          </a:endParaRPr>
        </a:p>
      </dgm:t>
    </dgm:pt>
    <dgm:pt modelId="{D8E56A3D-8A23-4D28-BEAF-9332D383819F}">
      <dgm:prSet phldrT="[Tekst]" custT="1"/>
      <dgm:spPr/>
      <dgm:t>
        <a:bodyPr/>
        <a:lstStyle/>
        <a:p>
          <a:pPr>
            <a:buFont typeface="+mj-lt"/>
            <a:buNone/>
          </a:pPr>
          <a:endParaRPr lang="da-DK" sz="1600" dirty="0">
            <a:latin typeface="KBH Tekst" panose="00000500000000000000" pitchFamily="2" charset="0"/>
          </a:endParaRPr>
        </a:p>
      </dgm:t>
    </dgm:pt>
    <dgm:pt modelId="{E5C866B4-F13C-4CBF-B486-1DD47AF6724F}" type="parTrans" cxnId="{9AC6C50D-B05D-43F7-A1E4-B009F0449DBD}">
      <dgm:prSet/>
      <dgm:spPr/>
      <dgm:t>
        <a:bodyPr/>
        <a:lstStyle/>
        <a:p>
          <a:endParaRPr lang="da-DK">
            <a:latin typeface="KBH Tekst" panose="00000500000000000000" pitchFamily="2" charset="0"/>
          </a:endParaRPr>
        </a:p>
      </dgm:t>
    </dgm:pt>
    <dgm:pt modelId="{6B1669B2-C622-48F3-B4B2-5BB315969C10}" type="sibTrans" cxnId="{9AC6C50D-B05D-43F7-A1E4-B009F0449DBD}">
      <dgm:prSet/>
      <dgm:spPr/>
      <dgm:t>
        <a:bodyPr/>
        <a:lstStyle/>
        <a:p>
          <a:endParaRPr lang="da-DK">
            <a:latin typeface="KBH Tekst" panose="00000500000000000000" pitchFamily="2" charset="0"/>
          </a:endParaRPr>
        </a:p>
      </dgm:t>
    </dgm:pt>
    <dgm:pt modelId="{72F25176-4A14-40F3-A31F-61FE6367F59F}">
      <dgm:prSet phldrT="[Tekst]" custT="1"/>
      <dgm:spPr/>
      <dgm:t>
        <a:bodyPr/>
        <a:lstStyle/>
        <a:p>
          <a:pPr>
            <a:buFont typeface="+mj-lt"/>
            <a:buNone/>
          </a:pPr>
          <a:endParaRPr lang="da-DK" sz="1600">
            <a:latin typeface="KBH Tekst" panose="00000500000000000000" pitchFamily="2" charset="0"/>
          </a:endParaRPr>
        </a:p>
      </dgm:t>
    </dgm:pt>
    <dgm:pt modelId="{E95EEF44-1263-44A3-B3BB-953014C420DE}" type="parTrans" cxnId="{F945A063-F13E-4505-AEA0-DDA31E145636}">
      <dgm:prSet/>
      <dgm:spPr/>
      <dgm:t>
        <a:bodyPr/>
        <a:lstStyle/>
        <a:p>
          <a:endParaRPr lang="da-DK">
            <a:latin typeface="KBH Tekst" panose="00000500000000000000" pitchFamily="2" charset="0"/>
          </a:endParaRPr>
        </a:p>
      </dgm:t>
    </dgm:pt>
    <dgm:pt modelId="{57052A82-6B3B-4C8F-8238-A1EA727A6A0D}" type="sibTrans" cxnId="{F945A063-F13E-4505-AEA0-DDA31E145636}">
      <dgm:prSet/>
      <dgm:spPr/>
      <dgm:t>
        <a:bodyPr/>
        <a:lstStyle/>
        <a:p>
          <a:endParaRPr lang="da-DK">
            <a:latin typeface="KBH Tekst" panose="00000500000000000000" pitchFamily="2" charset="0"/>
          </a:endParaRPr>
        </a:p>
      </dgm:t>
    </dgm:pt>
    <dgm:pt modelId="{C7C8D209-9644-4670-92F7-160C53F9AD31}">
      <dgm:prSet phldrT="[Tekst]" custT="1"/>
      <dgm:spPr/>
      <dgm:t>
        <a:bodyPr/>
        <a:lstStyle/>
        <a:p>
          <a:pPr>
            <a:buFont typeface="+mj-lt"/>
            <a:buNone/>
          </a:pPr>
          <a:r>
            <a:rPr lang="da-DK" sz="1600" dirty="0">
              <a:latin typeface="KBH Tekst" panose="00000500000000000000" pitchFamily="2" charset="0"/>
            </a:rPr>
            <a:t>Anvend tjeklisten og kom godt igennem følgende trin:</a:t>
          </a:r>
        </a:p>
      </dgm:t>
    </dgm:pt>
    <dgm:pt modelId="{A9CD088A-CE40-4F4D-847D-263337D38232}" type="parTrans" cxnId="{9F31FA81-A7EB-445F-B52B-02ABA8D56214}">
      <dgm:prSet/>
      <dgm:spPr/>
      <dgm:t>
        <a:bodyPr/>
        <a:lstStyle/>
        <a:p>
          <a:endParaRPr lang="da-DK">
            <a:latin typeface="KBH Tekst" panose="00000500000000000000" pitchFamily="2" charset="0"/>
          </a:endParaRPr>
        </a:p>
      </dgm:t>
    </dgm:pt>
    <dgm:pt modelId="{70C6A26F-63DF-41C1-8D23-57FC4458514D}" type="sibTrans" cxnId="{9F31FA81-A7EB-445F-B52B-02ABA8D56214}">
      <dgm:prSet/>
      <dgm:spPr/>
      <dgm:t>
        <a:bodyPr/>
        <a:lstStyle/>
        <a:p>
          <a:endParaRPr lang="da-DK">
            <a:latin typeface="KBH Tekst" panose="00000500000000000000" pitchFamily="2" charset="0"/>
          </a:endParaRPr>
        </a:p>
      </dgm:t>
    </dgm:pt>
    <dgm:pt modelId="{3439A279-C909-46D2-A4D1-E108F2A68220}">
      <dgm:prSet phldrT="[Tekst]" custT="1"/>
      <dgm:spPr/>
      <dgm:t>
        <a:bodyPr/>
        <a:lstStyle/>
        <a:p>
          <a:pPr>
            <a:buFont typeface="+mj-lt"/>
            <a:buAutoNum type="arabicPeriod"/>
          </a:pPr>
          <a:endParaRPr lang="da-DK" sz="1600" dirty="0">
            <a:latin typeface="KBH Tekst" panose="00000500000000000000" pitchFamily="2" charset="0"/>
          </a:endParaRPr>
        </a:p>
      </dgm:t>
    </dgm:pt>
    <dgm:pt modelId="{5933186C-BC0E-4CCE-B6FB-CCA28FB9D25F}" type="parTrans" cxnId="{C3E96640-5753-4FD5-B7A0-B951D5F532F8}">
      <dgm:prSet/>
      <dgm:spPr/>
      <dgm:t>
        <a:bodyPr/>
        <a:lstStyle/>
        <a:p>
          <a:endParaRPr lang="da-DK"/>
        </a:p>
      </dgm:t>
    </dgm:pt>
    <dgm:pt modelId="{D5FC09AE-A82B-4846-A305-4080217E7878}" type="sibTrans" cxnId="{C3E96640-5753-4FD5-B7A0-B951D5F532F8}">
      <dgm:prSet/>
      <dgm:spPr/>
      <dgm:t>
        <a:bodyPr/>
        <a:lstStyle/>
        <a:p>
          <a:endParaRPr lang="da-DK"/>
        </a:p>
      </dgm:t>
    </dgm:pt>
    <dgm:pt modelId="{3FC3E631-06C9-4689-B73F-AD9F3699958E}" type="pres">
      <dgm:prSet presAssocID="{54771732-C42A-4ABB-903A-54E6A817EFD8}" presName="Name0" presStyleCnt="0">
        <dgm:presLayoutVars>
          <dgm:dir/>
          <dgm:animLvl val="lvl"/>
          <dgm:resizeHandles val="exact"/>
        </dgm:presLayoutVars>
      </dgm:prSet>
      <dgm:spPr/>
    </dgm:pt>
    <dgm:pt modelId="{ADA85045-8BB2-4D69-BD79-21CF9B84E26E}" type="pres">
      <dgm:prSet presAssocID="{522F52AD-1266-4744-A4CD-B662EDAA1FAF}" presName="composite" presStyleCnt="0"/>
      <dgm:spPr/>
    </dgm:pt>
    <dgm:pt modelId="{764B9FCC-5345-4294-BD37-1442330CC13B}" type="pres">
      <dgm:prSet presAssocID="{522F52AD-1266-4744-A4CD-B662EDAA1FAF}" presName="parTx" presStyleLbl="alignNode1" presStyleIdx="0" presStyleCnt="3" custScaleY="100000">
        <dgm:presLayoutVars>
          <dgm:chMax val="0"/>
          <dgm:chPref val="0"/>
          <dgm:bulletEnabled val="1"/>
        </dgm:presLayoutVars>
      </dgm:prSet>
      <dgm:spPr/>
    </dgm:pt>
    <dgm:pt modelId="{72E8F8C0-376E-4C4C-9DFF-908D2D658401}" type="pres">
      <dgm:prSet presAssocID="{522F52AD-1266-4744-A4CD-B662EDAA1FAF}" presName="desTx" presStyleLbl="alignAccFollowNode1" presStyleIdx="0" presStyleCnt="3">
        <dgm:presLayoutVars>
          <dgm:bulletEnabled val="1"/>
        </dgm:presLayoutVars>
      </dgm:prSet>
      <dgm:spPr/>
    </dgm:pt>
    <dgm:pt modelId="{0310D381-51D8-455F-B79E-95C0F082151E}" type="pres">
      <dgm:prSet presAssocID="{FE315283-2E14-43CD-BF81-C995A12A8B85}" presName="space" presStyleCnt="0"/>
      <dgm:spPr/>
    </dgm:pt>
    <dgm:pt modelId="{3705A503-5394-490B-9E32-3534A58C1F5B}" type="pres">
      <dgm:prSet presAssocID="{4D834D08-66D8-4090-8E90-BBC83E1F3A60}" presName="composite" presStyleCnt="0"/>
      <dgm:spPr/>
    </dgm:pt>
    <dgm:pt modelId="{E2AC0370-8D69-41A7-A7A9-D57B02FCB409}" type="pres">
      <dgm:prSet presAssocID="{4D834D08-66D8-4090-8E90-BBC83E1F3A60}" presName="parTx" presStyleLbl="alignNode1" presStyleIdx="1" presStyleCnt="3">
        <dgm:presLayoutVars>
          <dgm:chMax val="0"/>
          <dgm:chPref val="0"/>
          <dgm:bulletEnabled val="1"/>
        </dgm:presLayoutVars>
      </dgm:prSet>
      <dgm:spPr/>
    </dgm:pt>
    <dgm:pt modelId="{9059C2C5-7A8C-43A3-BCD5-FA58B16331ED}" type="pres">
      <dgm:prSet presAssocID="{4D834D08-66D8-4090-8E90-BBC83E1F3A60}" presName="desTx" presStyleLbl="alignAccFollowNode1" presStyleIdx="1" presStyleCnt="3">
        <dgm:presLayoutVars>
          <dgm:bulletEnabled val="1"/>
        </dgm:presLayoutVars>
      </dgm:prSet>
      <dgm:spPr/>
    </dgm:pt>
    <dgm:pt modelId="{BA14DD78-6A17-4212-AE5D-6BF94F314622}" type="pres">
      <dgm:prSet presAssocID="{99DE2664-68D4-449F-B398-8325D8D5FA64}" presName="space" presStyleCnt="0"/>
      <dgm:spPr/>
    </dgm:pt>
    <dgm:pt modelId="{66DDBF3A-C04E-45F3-B494-406E7989FCDF}" type="pres">
      <dgm:prSet presAssocID="{CE769CC3-4E47-4814-A7B9-313E1E0FA39F}" presName="composite" presStyleCnt="0"/>
      <dgm:spPr/>
    </dgm:pt>
    <dgm:pt modelId="{A0A8AE9E-9B45-43FF-8B89-EC01D778D1D0}" type="pres">
      <dgm:prSet presAssocID="{CE769CC3-4E47-4814-A7B9-313E1E0FA39F}" presName="parTx" presStyleLbl="alignNode1" presStyleIdx="2" presStyleCnt="3">
        <dgm:presLayoutVars>
          <dgm:chMax val="0"/>
          <dgm:chPref val="0"/>
          <dgm:bulletEnabled val="1"/>
        </dgm:presLayoutVars>
      </dgm:prSet>
      <dgm:spPr/>
    </dgm:pt>
    <dgm:pt modelId="{E14D11EA-D1FD-4EF1-A58B-5255E6BBA4B9}" type="pres">
      <dgm:prSet presAssocID="{CE769CC3-4E47-4814-A7B9-313E1E0FA39F}" presName="desTx" presStyleLbl="alignAccFollowNode1" presStyleIdx="2" presStyleCnt="3">
        <dgm:presLayoutVars>
          <dgm:bulletEnabled val="1"/>
        </dgm:presLayoutVars>
      </dgm:prSet>
      <dgm:spPr/>
    </dgm:pt>
  </dgm:ptLst>
  <dgm:cxnLst>
    <dgm:cxn modelId="{9AC6C50D-B05D-43F7-A1E4-B009F0449DBD}" srcId="{522F52AD-1266-4744-A4CD-B662EDAA1FAF}" destId="{D8E56A3D-8A23-4D28-BEAF-9332D383819F}" srcOrd="1" destOrd="0" parTransId="{E5C866B4-F13C-4CBF-B486-1DD47AF6724F}" sibTransId="{6B1669B2-C622-48F3-B4B2-5BB315969C10}"/>
    <dgm:cxn modelId="{463A0112-4234-4903-B726-869C3008FA65}" type="presOf" srcId="{20EBE48D-851F-4EBE-975B-17247CEF01E1}" destId="{E14D11EA-D1FD-4EF1-A58B-5255E6BBA4B9}" srcOrd="0" destOrd="4" presId="urn:microsoft.com/office/officeart/2005/8/layout/hList1"/>
    <dgm:cxn modelId="{26D3D717-8BF7-420D-8E60-2911EE3D6AB9}" type="presOf" srcId="{704016F9-087F-4D2F-866D-2097C8B2AB8C}" destId="{E14D11EA-D1FD-4EF1-A58B-5255E6BBA4B9}" srcOrd="0" destOrd="2" presId="urn:microsoft.com/office/officeart/2005/8/layout/hList1"/>
    <dgm:cxn modelId="{EE77891E-8672-49BF-903D-84A0FCFCFEE0}" srcId="{4D834D08-66D8-4090-8E90-BBC83E1F3A60}" destId="{4380509F-659E-4FB7-8695-A39E142A6251}" srcOrd="5" destOrd="0" parTransId="{E8FE1A46-664A-4297-80D4-9DD4434D178B}" sibTransId="{ACD27B58-FFFD-4232-8001-A7DA48F8174F}"/>
    <dgm:cxn modelId="{92098B1F-F29D-41F5-A6C3-E90B9502D9E1}" type="presOf" srcId="{00FBF031-D41C-43DE-8E04-68DEEE817D5A}" destId="{E14D11EA-D1FD-4EF1-A58B-5255E6BBA4B9}" srcOrd="0" destOrd="3" presId="urn:microsoft.com/office/officeart/2005/8/layout/hList1"/>
    <dgm:cxn modelId="{17562721-BEAE-45AB-A628-BD87A34D290C}" type="presOf" srcId="{72F25176-4A14-40F3-A31F-61FE6367F59F}" destId="{9059C2C5-7A8C-43A3-BCD5-FA58B16331ED}" srcOrd="0" destOrd="1" presId="urn:microsoft.com/office/officeart/2005/8/layout/hList1"/>
    <dgm:cxn modelId="{1C61CE21-29AF-4601-8757-A0A9A59AFFD5}" srcId="{522F52AD-1266-4744-A4CD-B662EDAA1FAF}" destId="{C63BC8F8-6E36-4FEA-A4F0-5092865CB503}" srcOrd="4" destOrd="0" parTransId="{FBED6183-E520-4405-B75F-0CBA389A6C21}" sibTransId="{9C19D19F-FE9C-4F0D-8082-F93AED4AFE9E}"/>
    <dgm:cxn modelId="{48DCEB21-D32C-4F8E-94B7-53699D6D346E}" srcId="{54771732-C42A-4ABB-903A-54E6A817EFD8}" destId="{4D834D08-66D8-4090-8E90-BBC83E1F3A60}" srcOrd="1" destOrd="0" parTransId="{49792325-D0BB-4B06-98BF-9986686767E9}" sibTransId="{99DE2664-68D4-449F-B398-8325D8D5FA64}"/>
    <dgm:cxn modelId="{FCFCCC32-EB0C-4987-B19E-9A9EFC6C7F06}" srcId="{522F52AD-1266-4744-A4CD-B662EDAA1FAF}" destId="{8A125A1F-44F2-4BB0-960B-1AA95271E756}" srcOrd="3" destOrd="0" parTransId="{36D8908E-F836-4AF2-8D7C-A37956070FE9}" sibTransId="{C903E63E-A81A-4C92-8DB5-D221E11CDA26}"/>
    <dgm:cxn modelId="{1E59E536-3537-4FA5-A783-17310FFFB0CD}" srcId="{522F52AD-1266-4744-A4CD-B662EDAA1FAF}" destId="{99CCBDD9-8C20-4947-AC01-12CE59D3E4ED}" srcOrd="2" destOrd="0" parTransId="{8BAAF8DC-D312-4DC5-B2D9-6B942C10530B}" sibTransId="{4B18888B-65E4-4478-8A4D-602D3F0CFFF4}"/>
    <dgm:cxn modelId="{C3E96640-5753-4FD5-B7A0-B951D5F532F8}" srcId="{CE769CC3-4E47-4814-A7B9-313E1E0FA39F}" destId="{3439A279-C909-46D2-A4D1-E108F2A68220}" srcOrd="1" destOrd="0" parTransId="{5933186C-BC0E-4CCE-B6FB-CCA28FB9D25F}" sibTransId="{D5FC09AE-A82B-4846-A305-4080217E7878}"/>
    <dgm:cxn modelId="{A281A862-D745-4519-82F1-5A046D046E9A}" srcId="{54771732-C42A-4ABB-903A-54E6A817EFD8}" destId="{522F52AD-1266-4744-A4CD-B662EDAA1FAF}" srcOrd="0" destOrd="0" parTransId="{EDFE19C7-78E9-481E-AC1B-2DB54DF5D0EC}" sibTransId="{FE315283-2E14-43CD-BF81-C995A12A8B85}"/>
    <dgm:cxn modelId="{F945A063-F13E-4505-AEA0-DDA31E145636}" srcId="{4D834D08-66D8-4090-8E90-BBC83E1F3A60}" destId="{72F25176-4A14-40F3-A31F-61FE6367F59F}" srcOrd="1" destOrd="0" parTransId="{E95EEF44-1263-44A3-B3BB-953014C420DE}" sibTransId="{57052A82-6B3B-4C8F-8238-A1EA727A6A0D}"/>
    <dgm:cxn modelId="{50804264-A5A5-45B9-A773-3B63F82CDBAC}" srcId="{CE769CC3-4E47-4814-A7B9-313E1E0FA39F}" destId="{20EBE48D-851F-4EBE-975B-17247CEF01E1}" srcOrd="4" destOrd="0" parTransId="{B239D095-B063-49B5-889D-16E65C815E27}" sibTransId="{A046EACA-FA4C-4B67-82A9-C40CE637AAA4}"/>
    <dgm:cxn modelId="{C601AB44-0FC8-466C-9914-E561726E3546}" type="presOf" srcId="{4D834D08-66D8-4090-8E90-BBC83E1F3A60}" destId="{E2AC0370-8D69-41A7-A7A9-D57B02FCB409}" srcOrd="0" destOrd="0" presId="urn:microsoft.com/office/officeart/2005/8/layout/hList1"/>
    <dgm:cxn modelId="{10206948-EC62-44D3-9434-ADFBFF6440AB}" type="presOf" srcId="{99CCBDD9-8C20-4947-AC01-12CE59D3E4ED}" destId="{72E8F8C0-376E-4C4C-9DFF-908D2D658401}" srcOrd="0" destOrd="2" presId="urn:microsoft.com/office/officeart/2005/8/layout/hList1"/>
    <dgm:cxn modelId="{D6BB1D4A-31F6-40B0-A077-454F4A982B32}" srcId="{CE769CC3-4E47-4814-A7B9-313E1E0FA39F}" destId="{704016F9-087F-4D2F-866D-2097C8B2AB8C}" srcOrd="2" destOrd="0" parTransId="{6F976BDD-19CD-438B-84BE-DD476B445C12}" sibTransId="{C856412F-916A-41A0-9346-88043F862482}"/>
    <dgm:cxn modelId="{1C819E6B-730D-4419-8C98-7F8E02874743}" srcId="{4D834D08-66D8-4090-8E90-BBC83E1F3A60}" destId="{29B49D08-0F81-4574-9122-83B080FB8087}" srcOrd="3" destOrd="0" parTransId="{1F51668F-D269-4AA1-8125-9FED5F63010E}" sibTransId="{848423C1-EAA6-49CA-8440-C35DBE09958A}"/>
    <dgm:cxn modelId="{3950D251-C1BE-427A-B4FF-B0FCF5E2FD3C}" type="presOf" srcId="{DBE3E602-2A9F-4EC9-BE44-1C45FFF8A726}" destId="{9059C2C5-7A8C-43A3-BCD5-FA58B16331ED}" srcOrd="0" destOrd="4" presId="urn:microsoft.com/office/officeart/2005/8/layout/hList1"/>
    <dgm:cxn modelId="{49FC5E72-3942-4C5E-82CA-D96E8B29AD4A}" type="presOf" srcId="{54771732-C42A-4ABB-903A-54E6A817EFD8}" destId="{3FC3E631-06C9-4689-B73F-AD9F3699958E}" srcOrd="0" destOrd="0" presId="urn:microsoft.com/office/officeart/2005/8/layout/hList1"/>
    <dgm:cxn modelId="{560E4258-6471-49D3-9371-43BA50474F93}" type="presOf" srcId="{D8E56A3D-8A23-4D28-BEAF-9332D383819F}" destId="{72E8F8C0-376E-4C4C-9DFF-908D2D658401}" srcOrd="0" destOrd="1" presId="urn:microsoft.com/office/officeart/2005/8/layout/hList1"/>
    <dgm:cxn modelId="{069A5459-C7B3-4C28-8716-7BE55BB36699}" type="presOf" srcId="{F082CCEE-A0C1-4665-9A46-ECC8416A1D2D}" destId="{72E8F8C0-376E-4C4C-9DFF-908D2D658401}" srcOrd="0" destOrd="0" presId="urn:microsoft.com/office/officeart/2005/8/layout/hList1"/>
    <dgm:cxn modelId="{EC447F5A-F369-4777-9187-216EAFF58F85}" srcId="{4D834D08-66D8-4090-8E90-BBC83E1F3A60}" destId="{66A76662-A296-4996-9049-5589B434E5D4}" srcOrd="0" destOrd="0" parTransId="{206186A7-4F8D-40A3-B316-3C552EC641CD}" sibTransId="{7463645F-BAF4-434D-A88E-6159EF3D899E}"/>
    <dgm:cxn modelId="{B5CA7481-5F4B-4D00-BF35-DC7B82153538}" type="presOf" srcId="{CE769CC3-4E47-4814-A7B9-313E1E0FA39F}" destId="{A0A8AE9E-9B45-43FF-8B89-EC01D778D1D0}" srcOrd="0" destOrd="0" presId="urn:microsoft.com/office/officeart/2005/8/layout/hList1"/>
    <dgm:cxn modelId="{9F31FA81-A7EB-445F-B52B-02ABA8D56214}" srcId="{CE769CC3-4E47-4814-A7B9-313E1E0FA39F}" destId="{C7C8D209-9644-4670-92F7-160C53F9AD31}" srcOrd="0" destOrd="0" parTransId="{A9CD088A-CE40-4F4D-847D-263337D38232}" sibTransId="{70C6A26F-63DF-41C1-8D23-57FC4458514D}"/>
    <dgm:cxn modelId="{7FDDD582-7980-49C1-9DB4-3C7699E715B4}" srcId="{4D834D08-66D8-4090-8E90-BBC83E1F3A60}" destId="{4ECCF041-179D-4353-9AF6-BBAAB01649B0}" srcOrd="2" destOrd="0" parTransId="{4BF43A00-8B56-4FD3-9BA2-D0D969B6549A}" sibTransId="{FE77426D-E264-461E-B4B2-8CEFC68F8792}"/>
    <dgm:cxn modelId="{36BB3F83-648D-4DE6-8F49-8FA786346B5F}" srcId="{522F52AD-1266-4744-A4CD-B662EDAA1FAF}" destId="{F082CCEE-A0C1-4665-9A46-ECC8416A1D2D}" srcOrd="0" destOrd="0" parTransId="{4C589891-E82B-4E24-B0D6-8029A9889A87}" sibTransId="{5BC54DAC-C00C-44F7-813E-E5C5A2BAFCC9}"/>
    <dgm:cxn modelId="{AB9F5686-EB53-485A-9219-9C38E43056E1}" type="presOf" srcId="{4380509F-659E-4FB7-8695-A39E142A6251}" destId="{9059C2C5-7A8C-43A3-BCD5-FA58B16331ED}" srcOrd="0" destOrd="5" presId="urn:microsoft.com/office/officeart/2005/8/layout/hList1"/>
    <dgm:cxn modelId="{87A8EE96-2047-469D-849E-5CCD384D3DA9}" srcId="{4D834D08-66D8-4090-8E90-BBC83E1F3A60}" destId="{DBE3E602-2A9F-4EC9-BE44-1C45FFF8A726}" srcOrd="4" destOrd="0" parTransId="{CAAE044D-7BC9-4F78-AFD5-767F88CD33F4}" sibTransId="{C4C1FE77-C7DA-4D68-A11D-4FE8867EF56E}"/>
    <dgm:cxn modelId="{3B7DE19E-C97A-48A4-A265-A63DFC639035}" type="presOf" srcId="{3439A279-C909-46D2-A4D1-E108F2A68220}" destId="{E14D11EA-D1FD-4EF1-A58B-5255E6BBA4B9}" srcOrd="0" destOrd="1" presId="urn:microsoft.com/office/officeart/2005/8/layout/hList1"/>
    <dgm:cxn modelId="{F0E44EA3-2378-4C63-B9C0-4496C3BC9402}" type="presOf" srcId="{522F52AD-1266-4744-A4CD-B662EDAA1FAF}" destId="{764B9FCC-5345-4294-BD37-1442330CC13B}" srcOrd="0" destOrd="0" presId="urn:microsoft.com/office/officeart/2005/8/layout/hList1"/>
    <dgm:cxn modelId="{55B043AB-EE91-4EC7-8AC4-514649D17054}" srcId="{54771732-C42A-4ABB-903A-54E6A817EFD8}" destId="{CE769CC3-4E47-4814-A7B9-313E1E0FA39F}" srcOrd="2" destOrd="0" parTransId="{C3B0349C-8F03-43DC-88BB-1F70FAA19D5E}" sibTransId="{632AF446-A3AC-44DD-BB65-99A344014754}"/>
    <dgm:cxn modelId="{D07345BC-B1F8-430B-B672-B7756D891033}" type="presOf" srcId="{4ECCF041-179D-4353-9AF6-BBAAB01649B0}" destId="{9059C2C5-7A8C-43A3-BCD5-FA58B16331ED}" srcOrd="0" destOrd="2" presId="urn:microsoft.com/office/officeart/2005/8/layout/hList1"/>
    <dgm:cxn modelId="{031971BE-A16F-43B1-938B-3DB6594A2307}" type="presOf" srcId="{C7C8D209-9644-4670-92F7-160C53F9AD31}" destId="{E14D11EA-D1FD-4EF1-A58B-5255E6BBA4B9}" srcOrd="0" destOrd="0" presId="urn:microsoft.com/office/officeart/2005/8/layout/hList1"/>
    <dgm:cxn modelId="{89932AD4-D8BD-4D53-89A5-332258A75872}" type="presOf" srcId="{29B49D08-0F81-4574-9122-83B080FB8087}" destId="{9059C2C5-7A8C-43A3-BCD5-FA58B16331ED}" srcOrd="0" destOrd="3" presId="urn:microsoft.com/office/officeart/2005/8/layout/hList1"/>
    <dgm:cxn modelId="{CFE188D7-6E11-4EC8-9FB0-80A9B2741322}" type="presOf" srcId="{8A125A1F-44F2-4BB0-960B-1AA95271E756}" destId="{72E8F8C0-376E-4C4C-9DFF-908D2D658401}" srcOrd="0" destOrd="3" presId="urn:microsoft.com/office/officeart/2005/8/layout/hList1"/>
    <dgm:cxn modelId="{54FA1BD8-14D1-4F83-9E39-D0B4070C3553}" type="presOf" srcId="{66A76662-A296-4996-9049-5589B434E5D4}" destId="{9059C2C5-7A8C-43A3-BCD5-FA58B16331ED}" srcOrd="0" destOrd="0" presId="urn:microsoft.com/office/officeart/2005/8/layout/hList1"/>
    <dgm:cxn modelId="{E51241F1-53EC-4620-A74B-D8B6E0A190B0}" srcId="{CE769CC3-4E47-4814-A7B9-313E1E0FA39F}" destId="{00FBF031-D41C-43DE-8E04-68DEEE817D5A}" srcOrd="3" destOrd="0" parTransId="{8C40E933-4EA8-49D0-AA47-308DD61AFBD2}" sibTransId="{DD88E0C9-5A85-46A1-92B0-BF194770099D}"/>
    <dgm:cxn modelId="{A60E0DFA-7025-4923-8ECC-D34F292BA2A0}" type="presOf" srcId="{C63BC8F8-6E36-4FEA-A4F0-5092865CB503}" destId="{72E8F8C0-376E-4C4C-9DFF-908D2D658401}" srcOrd="0" destOrd="4" presId="urn:microsoft.com/office/officeart/2005/8/layout/hList1"/>
    <dgm:cxn modelId="{8BB64DB5-5454-42A6-A5E4-3848F92330DA}" type="presParOf" srcId="{3FC3E631-06C9-4689-B73F-AD9F3699958E}" destId="{ADA85045-8BB2-4D69-BD79-21CF9B84E26E}" srcOrd="0" destOrd="0" presId="urn:microsoft.com/office/officeart/2005/8/layout/hList1"/>
    <dgm:cxn modelId="{061A33C9-740F-46BF-B4EA-2F88B291A645}" type="presParOf" srcId="{ADA85045-8BB2-4D69-BD79-21CF9B84E26E}" destId="{764B9FCC-5345-4294-BD37-1442330CC13B}" srcOrd="0" destOrd="0" presId="urn:microsoft.com/office/officeart/2005/8/layout/hList1"/>
    <dgm:cxn modelId="{68A9FCCF-2963-4580-B7A6-E127C7A865A6}" type="presParOf" srcId="{ADA85045-8BB2-4D69-BD79-21CF9B84E26E}" destId="{72E8F8C0-376E-4C4C-9DFF-908D2D658401}" srcOrd="1" destOrd="0" presId="urn:microsoft.com/office/officeart/2005/8/layout/hList1"/>
    <dgm:cxn modelId="{3BD7DDC6-B0A7-46E5-86C9-7FD2450E96F0}" type="presParOf" srcId="{3FC3E631-06C9-4689-B73F-AD9F3699958E}" destId="{0310D381-51D8-455F-B79E-95C0F082151E}" srcOrd="1" destOrd="0" presId="urn:microsoft.com/office/officeart/2005/8/layout/hList1"/>
    <dgm:cxn modelId="{01B1B92D-35E9-4AB9-B987-4139E475AFAA}" type="presParOf" srcId="{3FC3E631-06C9-4689-B73F-AD9F3699958E}" destId="{3705A503-5394-490B-9E32-3534A58C1F5B}" srcOrd="2" destOrd="0" presId="urn:microsoft.com/office/officeart/2005/8/layout/hList1"/>
    <dgm:cxn modelId="{F25F68EC-DEC5-47BB-8888-24B792BD4070}" type="presParOf" srcId="{3705A503-5394-490B-9E32-3534A58C1F5B}" destId="{E2AC0370-8D69-41A7-A7A9-D57B02FCB409}" srcOrd="0" destOrd="0" presId="urn:microsoft.com/office/officeart/2005/8/layout/hList1"/>
    <dgm:cxn modelId="{1C69CA35-0958-4B95-8ABF-BE9FA0F26E65}" type="presParOf" srcId="{3705A503-5394-490B-9E32-3534A58C1F5B}" destId="{9059C2C5-7A8C-43A3-BCD5-FA58B16331ED}" srcOrd="1" destOrd="0" presId="urn:microsoft.com/office/officeart/2005/8/layout/hList1"/>
    <dgm:cxn modelId="{A2293EB6-68F2-4F34-A780-44D94618F4AE}" type="presParOf" srcId="{3FC3E631-06C9-4689-B73F-AD9F3699958E}" destId="{BA14DD78-6A17-4212-AE5D-6BF94F314622}" srcOrd="3" destOrd="0" presId="urn:microsoft.com/office/officeart/2005/8/layout/hList1"/>
    <dgm:cxn modelId="{C2472B6A-2D55-4FAB-A4CA-595519F11F80}" type="presParOf" srcId="{3FC3E631-06C9-4689-B73F-AD9F3699958E}" destId="{66DDBF3A-C04E-45F3-B494-406E7989FCDF}" srcOrd="4" destOrd="0" presId="urn:microsoft.com/office/officeart/2005/8/layout/hList1"/>
    <dgm:cxn modelId="{A2C86613-88D6-4885-BBFF-5A622915ED7F}" type="presParOf" srcId="{66DDBF3A-C04E-45F3-B494-406E7989FCDF}" destId="{A0A8AE9E-9B45-43FF-8B89-EC01D778D1D0}" srcOrd="0" destOrd="0" presId="urn:microsoft.com/office/officeart/2005/8/layout/hList1"/>
    <dgm:cxn modelId="{B6889F82-266A-4FF9-A35F-A434F355E61B}" type="presParOf" srcId="{66DDBF3A-C04E-45F3-B494-406E7989FCDF}" destId="{E14D11EA-D1FD-4EF1-A58B-5255E6BBA4B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F594E71-F4E2-4FF7-9C46-DEBC256E12B8}"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AF692E21-3497-42AA-AFE8-42088E09EBEE}">
      <dgm:prSet/>
      <dgm:spPr/>
      <dgm:t>
        <a:bodyPr/>
        <a:lstStyle/>
        <a:p>
          <a:r>
            <a:rPr lang="da-DK" b="1" dirty="0">
              <a:solidFill>
                <a:srgbClr val="680B03"/>
              </a:solidFill>
            </a:rPr>
            <a:t>1. Spilleregler</a:t>
          </a:r>
          <a:endParaRPr lang="en-US" b="1" dirty="0">
            <a:solidFill>
              <a:srgbClr val="680B03"/>
            </a:solidFill>
          </a:endParaRPr>
        </a:p>
      </dgm:t>
    </dgm:pt>
    <dgm:pt modelId="{C14C82E3-A3C9-47A3-ADA3-469DDBA8CE55}" type="parTrans" cxnId="{D8793C1D-DDA7-443E-9110-EC75231910D3}">
      <dgm:prSet/>
      <dgm:spPr/>
      <dgm:t>
        <a:bodyPr/>
        <a:lstStyle/>
        <a:p>
          <a:endParaRPr lang="en-US" b="1">
            <a:solidFill>
              <a:srgbClr val="680B03"/>
            </a:solidFill>
          </a:endParaRPr>
        </a:p>
      </dgm:t>
    </dgm:pt>
    <dgm:pt modelId="{D5356262-E183-46BC-8084-8E2134974E3A}" type="sibTrans" cxnId="{D8793C1D-DDA7-443E-9110-EC75231910D3}">
      <dgm:prSet/>
      <dgm:spPr/>
      <dgm:t>
        <a:bodyPr/>
        <a:lstStyle/>
        <a:p>
          <a:endParaRPr lang="en-US" b="1">
            <a:solidFill>
              <a:srgbClr val="680B03"/>
            </a:solidFill>
          </a:endParaRPr>
        </a:p>
      </dgm:t>
    </dgm:pt>
    <dgm:pt modelId="{A3BF376E-9C55-4544-93AA-5DCB14F2E598}">
      <dgm:prSet/>
      <dgm:spPr/>
      <dgm:t>
        <a:bodyPr/>
        <a:lstStyle/>
        <a:p>
          <a:r>
            <a:rPr lang="da-DK" b="1" dirty="0">
              <a:solidFill>
                <a:srgbClr val="680B03"/>
              </a:solidFill>
            </a:rPr>
            <a:t>2. Blikket på rapportens vigtigste resultater, styrker og udviklingsområder</a:t>
          </a:r>
          <a:endParaRPr lang="en-US" b="1" dirty="0">
            <a:solidFill>
              <a:srgbClr val="680B03"/>
            </a:solidFill>
          </a:endParaRPr>
        </a:p>
      </dgm:t>
    </dgm:pt>
    <dgm:pt modelId="{04C92173-F935-48E8-88A1-4F0015538779}" type="parTrans" cxnId="{D7AC8B90-9F9D-4ED2-8780-B3B00A939DA5}">
      <dgm:prSet/>
      <dgm:spPr/>
      <dgm:t>
        <a:bodyPr/>
        <a:lstStyle/>
        <a:p>
          <a:endParaRPr lang="en-US" b="1">
            <a:solidFill>
              <a:srgbClr val="680B03"/>
            </a:solidFill>
          </a:endParaRPr>
        </a:p>
      </dgm:t>
    </dgm:pt>
    <dgm:pt modelId="{02FAA4FF-07EA-44D1-B00A-0850EB23FEC7}" type="sibTrans" cxnId="{D7AC8B90-9F9D-4ED2-8780-B3B00A939DA5}">
      <dgm:prSet/>
      <dgm:spPr/>
      <dgm:t>
        <a:bodyPr/>
        <a:lstStyle/>
        <a:p>
          <a:endParaRPr lang="en-US" b="1">
            <a:solidFill>
              <a:srgbClr val="680B03"/>
            </a:solidFill>
          </a:endParaRPr>
        </a:p>
      </dgm:t>
    </dgm:pt>
    <dgm:pt modelId="{F89B0193-4161-4D1F-917B-059E62B6C413}">
      <dgm:prSet/>
      <dgm:spPr/>
      <dgm:t>
        <a:bodyPr/>
        <a:lstStyle/>
        <a:p>
          <a:r>
            <a:rPr lang="da-DK" b="1" dirty="0">
              <a:solidFill>
                <a:srgbClr val="680B03"/>
              </a:solidFill>
            </a:rPr>
            <a:t>3. Udvælgelse af emner</a:t>
          </a:r>
          <a:endParaRPr lang="en-US" b="1" dirty="0">
            <a:solidFill>
              <a:srgbClr val="680B03"/>
            </a:solidFill>
          </a:endParaRPr>
        </a:p>
      </dgm:t>
    </dgm:pt>
    <dgm:pt modelId="{338147EA-CC45-4FAC-B2D5-E621F3979E02}" type="parTrans" cxnId="{AA4968CB-1A1E-4A16-B8CB-10271DD78945}">
      <dgm:prSet/>
      <dgm:spPr/>
      <dgm:t>
        <a:bodyPr/>
        <a:lstStyle/>
        <a:p>
          <a:endParaRPr lang="en-US" b="1">
            <a:solidFill>
              <a:srgbClr val="680B03"/>
            </a:solidFill>
          </a:endParaRPr>
        </a:p>
      </dgm:t>
    </dgm:pt>
    <dgm:pt modelId="{73DE5E08-627D-4142-BC6F-BC19CF184848}" type="sibTrans" cxnId="{AA4968CB-1A1E-4A16-B8CB-10271DD78945}">
      <dgm:prSet/>
      <dgm:spPr/>
      <dgm:t>
        <a:bodyPr/>
        <a:lstStyle/>
        <a:p>
          <a:endParaRPr lang="en-US" b="1">
            <a:solidFill>
              <a:srgbClr val="680B03"/>
            </a:solidFill>
          </a:endParaRPr>
        </a:p>
      </dgm:t>
    </dgm:pt>
    <dgm:pt modelId="{33B0863F-3B18-4517-B15C-2145886A2ABB}">
      <dgm:prSet/>
      <dgm:spPr/>
      <dgm:t>
        <a:bodyPr/>
        <a:lstStyle/>
        <a:p>
          <a:r>
            <a:rPr lang="da-DK" b="1" dirty="0">
              <a:solidFill>
                <a:srgbClr val="680B03"/>
              </a:solidFill>
            </a:rPr>
            <a:t>4. Gruppearbejde 1: Udforsk og uddyb emnerne </a:t>
          </a:r>
          <a:endParaRPr lang="en-US" b="1" dirty="0">
            <a:solidFill>
              <a:srgbClr val="680B03"/>
            </a:solidFill>
          </a:endParaRPr>
        </a:p>
      </dgm:t>
    </dgm:pt>
    <dgm:pt modelId="{627750E8-ECBE-49CC-8415-08EC26BA8706}" type="parTrans" cxnId="{E044BCCF-718C-44E9-9B76-A619881E175D}">
      <dgm:prSet/>
      <dgm:spPr/>
      <dgm:t>
        <a:bodyPr/>
        <a:lstStyle/>
        <a:p>
          <a:endParaRPr lang="en-US" b="1">
            <a:solidFill>
              <a:srgbClr val="680B03"/>
            </a:solidFill>
          </a:endParaRPr>
        </a:p>
      </dgm:t>
    </dgm:pt>
    <dgm:pt modelId="{F498E82D-95C9-4F9C-B975-C8B303577176}" type="sibTrans" cxnId="{E044BCCF-718C-44E9-9B76-A619881E175D}">
      <dgm:prSet/>
      <dgm:spPr/>
      <dgm:t>
        <a:bodyPr/>
        <a:lstStyle/>
        <a:p>
          <a:endParaRPr lang="en-US" b="1">
            <a:solidFill>
              <a:srgbClr val="680B03"/>
            </a:solidFill>
          </a:endParaRPr>
        </a:p>
      </dgm:t>
    </dgm:pt>
    <dgm:pt modelId="{801FDA43-BEC6-47CC-B249-1CF80A01C0A9}">
      <dgm:prSet/>
      <dgm:spPr/>
      <dgm:t>
        <a:bodyPr/>
        <a:lstStyle/>
        <a:p>
          <a:r>
            <a:rPr lang="da-DK" b="1" dirty="0">
              <a:solidFill>
                <a:srgbClr val="680B03"/>
              </a:solidFill>
            </a:rPr>
            <a:t>5. Plenum: Deling af drøftelser fra grupperne</a:t>
          </a:r>
          <a:endParaRPr lang="en-US" b="1" dirty="0">
            <a:solidFill>
              <a:srgbClr val="680B03"/>
            </a:solidFill>
          </a:endParaRPr>
        </a:p>
      </dgm:t>
    </dgm:pt>
    <dgm:pt modelId="{8208900E-90DA-41E6-929A-DB26AED63A88}" type="parTrans" cxnId="{605C3601-E669-4C7C-A35D-2D133FE49EAD}">
      <dgm:prSet/>
      <dgm:spPr/>
      <dgm:t>
        <a:bodyPr/>
        <a:lstStyle/>
        <a:p>
          <a:endParaRPr lang="en-US" b="1">
            <a:solidFill>
              <a:srgbClr val="680B03"/>
            </a:solidFill>
          </a:endParaRPr>
        </a:p>
      </dgm:t>
    </dgm:pt>
    <dgm:pt modelId="{9AEF9262-A6FB-4EAE-AA8B-302A450D3526}" type="sibTrans" cxnId="{605C3601-E669-4C7C-A35D-2D133FE49EAD}">
      <dgm:prSet/>
      <dgm:spPr/>
      <dgm:t>
        <a:bodyPr/>
        <a:lstStyle/>
        <a:p>
          <a:endParaRPr lang="en-US" b="1">
            <a:solidFill>
              <a:srgbClr val="680B03"/>
            </a:solidFill>
          </a:endParaRPr>
        </a:p>
      </dgm:t>
    </dgm:pt>
    <dgm:pt modelId="{0DB9843E-04AE-4F3E-9C18-B2D552A402A9}">
      <dgm:prSet/>
      <dgm:spPr/>
      <dgm:t>
        <a:bodyPr/>
        <a:lstStyle/>
        <a:p>
          <a:r>
            <a:rPr lang="da-DK" b="1" dirty="0">
              <a:solidFill>
                <a:srgbClr val="680B03"/>
              </a:solidFill>
            </a:rPr>
            <a:t>6. Gruppearbejde 2: Udfyldelse af handlingsplaner </a:t>
          </a:r>
          <a:endParaRPr lang="en-US" b="1" dirty="0">
            <a:solidFill>
              <a:srgbClr val="680B03"/>
            </a:solidFill>
          </a:endParaRPr>
        </a:p>
      </dgm:t>
    </dgm:pt>
    <dgm:pt modelId="{1AD73009-E2B6-4626-AB4A-A2F147592504}" type="parTrans" cxnId="{455B70E6-4FB3-4F2D-874F-B36F0F703295}">
      <dgm:prSet/>
      <dgm:spPr/>
      <dgm:t>
        <a:bodyPr/>
        <a:lstStyle/>
        <a:p>
          <a:endParaRPr lang="en-US" b="1">
            <a:solidFill>
              <a:srgbClr val="680B03"/>
            </a:solidFill>
          </a:endParaRPr>
        </a:p>
      </dgm:t>
    </dgm:pt>
    <dgm:pt modelId="{544A4192-5F4F-4D9F-AA5A-A67F04611758}" type="sibTrans" cxnId="{455B70E6-4FB3-4F2D-874F-B36F0F703295}">
      <dgm:prSet/>
      <dgm:spPr/>
      <dgm:t>
        <a:bodyPr/>
        <a:lstStyle/>
        <a:p>
          <a:endParaRPr lang="en-US" b="1">
            <a:solidFill>
              <a:srgbClr val="680B03"/>
            </a:solidFill>
          </a:endParaRPr>
        </a:p>
      </dgm:t>
    </dgm:pt>
    <dgm:pt modelId="{D31765FC-E879-433B-9A8F-3C8C6E35621F}">
      <dgm:prSet/>
      <dgm:spPr/>
      <dgm:t>
        <a:bodyPr/>
        <a:lstStyle/>
        <a:p>
          <a:r>
            <a:rPr lang="da-DK" b="1" dirty="0">
              <a:solidFill>
                <a:srgbClr val="680B03"/>
              </a:solidFill>
            </a:rPr>
            <a:t>7. Fælles: Deling af handlingsplaner og aftal næste opfølgning</a:t>
          </a:r>
          <a:endParaRPr lang="en-US" b="1" dirty="0">
            <a:solidFill>
              <a:srgbClr val="680B03"/>
            </a:solidFill>
          </a:endParaRPr>
        </a:p>
      </dgm:t>
    </dgm:pt>
    <dgm:pt modelId="{BB4CE381-2A65-426F-AAB4-20B221B195BA}" type="parTrans" cxnId="{07AA84A6-D401-430E-9038-E11BD646CF36}">
      <dgm:prSet/>
      <dgm:spPr/>
      <dgm:t>
        <a:bodyPr/>
        <a:lstStyle/>
        <a:p>
          <a:endParaRPr lang="en-US" b="1">
            <a:solidFill>
              <a:srgbClr val="680B03"/>
            </a:solidFill>
          </a:endParaRPr>
        </a:p>
      </dgm:t>
    </dgm:pt>
    <dgm:pt modelId="{BA5ECD6A-073A-42B7-9C3F-8CEFECA797F6}" type="sibTrans" cxnId="{07AA84A6-D401-430E-9038-E11BD646CF36}">
      <dgm:prSet/>
      <dgm:spPr/>
      <dgm:t>
        <a:bodyPr/>
        <a:lstStyle/>
        <a:p>
          <a:endParaRPr lang="en-US" b="1">
            <a:solidFill>
              <a:srgbClr val="680B03"/>
            </a:solidFill>
          </a:endParaRPr>
        </a:p>
      </dgm:t>
    </dgm:pt>
    <dgm:pt modelId="{6BA89D5C-13DA-4FF3-AC88-BBF4424FD507}">
      <dgm:prSet/>
      <dgm:spPr/>
      <dgm:t>
        <a:bodyPr/>
        <a:lstStyle/>
        <a:p>
          <a:r>
            <a:rPr lang="da-DK" b="1" dirty="0">
              <a:solidFill>
                <a:srgbClr val="680B03"/>
              </a:solidFill>
            </a:rPr>
            <a:t>8. Afrunding </a:t>
          </a:r>
          <a:endParaRPr lang="en-US" b="1" dirty="0">
            <a:solidFill>
              <a:srgbClr val="680B03"/>
            </a:solidFill>
          </a:endParaRPr>
        </a:p>
      </dgm:t>
    </dgm:pt>
    <dgm:pt modelId="{6D11F64A-04DF-450E-8F1D-55D68B8A6602}" type="parTrans" cxnId="{4508699F-63D4-4C95-A2F9-DB1C4E65C75D}">
      <dgm:prSet/>
      <dgm:spPr/>
      <dgm:t>
        <a:bodyPr/>
        <a:lstStyle/>
        <a:p>
          <a:endParaRPr lang="en-US" b="1">
            <a:solidFill>
              <a:srgbClr val="680B03"/>
            </a:solidFill>
          </a:endParaRPr>
        </a:p>
      </dgm:t>
    </dgm:pt>
    <dgm:pt modelId="{3DF24347-A2B7-446B-BEBD-5A74111C4BD8}" type="sibTrans" cxnId="{4508699F-63D4-4C95-A2F9-DB1C4E65C75D}">
      <dgm:prSet/>
      <dgm:spPr/>
      <dgm:t>
        <a:bodyPr/>
        <a:lstStyle/>
        <a:p>
          <a:endParaRPr lang="en-US" b="1">
            <a:solidFill>
              <a:srgbClr val="680B03"/>
            </a:solidFill>
          </a:endParaRPr>
        </a:p>
      </dgm:t>
    </dgm:pt>
    <dgm:pt modelId="{A0CE85D8-D888-4DF3-8861-DAFA160E8388}" type="pres">
      <dgm:prSet presAssocID="{8F594E71-F4E2-4FF7-9C46-DEBC256E12B8}" presName="vert0" presStyleCnt="0">
        <dgm:presLayoutVars>
          <dgm:dir/>
          <dgm:animOne val="branch"/>
          <dgm:animLvl val="lvl"/>
        </dgm:presLayoutVars>
      </dgm:prSet>
      <dgm:spPr/>
    </dgm:pt>
    <dgm:pt modelId="{5B803FFD-36B9-497D-99EB-BA93D71CA71E}" type="pres">
      <dgm:prSet presAssocID="{AF692E21-3497-42AA-AFE8-42088E09EBEE}" presName="thickLine" presStyleLbl="alignNode1" presStyleIdx="0" presStyleCnt="8"/>
      <dgm:spPr/>
    </dgm:pt>
    <dgm:pt modelId="{6ADC6C05-E6A5-4E9B-BA14-76B2DF0B6476}" type="pres">
      <dgm:prSet presAssocID="{AF692E21-3497-42AA-AFE8-42088E09EBEE}" presName="horz1" presStyleCnt="0"/>
      <dgm:spPr/>
    </dgm:pt>
    <dgm:pt modelId="{895E3576-9FDE-49D0-8C4F-756E769BF3B6}" type="pres">
      <dgm:prSet presAssocID="{AF692E21-3497-42AA-AFE8-42088E09EBEE}" presName="tx1" presStyleLbl="revTx" presStyleIdx="0" presStyleCnt="8"/>
      <dgm:spPr/>
    </dgm:pt>
    <dgm:pt modelId="{086A8457-E443-41B9-8DA5-1ED9F5BCFC9F}" type="pres">
      <dgm:prSet presAssocID="{AF692E21-3497-42AA-AFE8-42088E09EBEE}" presName="vert1" presStyleCnt="0"/>
      <dgm:spPr/>
    </dgm:pt>
    <dgm:pt modelId="{34EDDD70-7FE8-4285-88D4-C89CADD54B48}" type="pres">
      <dgm:prSet presAssocID="{A3BF376E-9C55-4544-93AA-5DCB14F2E598}" presName="thickLine" presStyleLbl="alignNode1" presStyleIdx="1" presStyleCnt="8"/>
      <dgm:spPr/>
    </dgm:pt>
    <dgm:pt modelId="{0C643C56-A0C8-49AE-97AB-51BA72D8567A}" type="pres">
      <dgm:prSet presAssocID="{A3BF376E-9C55-4544-93AA-5DCB14F2E598}" presName="horz1" presStyleCnt="0"/>
      <dgm:spPr/>
    </dgm:pt>
    <dgm:pt modelId="{D8B15828-1C94-4727-AB85-3DC5B3FE96D0}" type="pres">
      <dgm:prSet presAssocID="{A3BF376E-9C55-4544-93AA-5DCB14F2E598}" presName="tx1" presStyleLbl="revTx" presStyleIdx="1" presStyleCnt="8"/>
      <dgm:spPr/>
    </dgm:pt>
    <dgm:pt modelId="{725EADE8-EE36-431C-AD93-6414F9702EF7}" type="pres">
      <dgm:prSet presAssocID="{A3BF376E-9C55-4544-93AA-5DCB14F2E598}" presName="vert1" presStyleCnt="0"/>
      <dgm:spPr/>
    </dgm:pt>
    <dgm:pt modelId="{5E903681-1485-4BF9-9394-B4E1E5C2FF60}" type="pres">
      <dgm:prSet presAssocID="{F89B0193-4161-4D1F-917B-059E62B6C413}" presName="thickLine" presStyleLbl="alignNode1" presStyleIdx="2" presStyleCnt="8"/>
      <dgm:spPr/>
    </dgm:pt>
    <dgm:pt modelId="{418237EE-48F2-40DF-B1A4-4B82B57E3C5A}" type="pres">
      <dgm:prSet presAssocID="{F89B0193-4161-4D1F-917B-059E62B6C413}" presName="horz1" presStyleCnt="0"/>
      <dgm:spPr/>
    </dgm:pt>
    <dgm:pt modelId="{1A93CDC9-8BFC-447B-81A4-5A2675609002}" type="pres">
      <dgm:prSet presAssocID="{F89B0193-4161-4D1F-917B-059E62B6C413}" presName="tx1" presStyleLbl="revTx" presStyleIdx="2" presStyleCnt="8"/>
      <dgm:spPr/>
    </dgm:pt>
    <dgm:pt modelId="{CAA66767-87B5-411F-BE1B-6AA463FC8890}" type="pres">
      <dgm:prSet presAssocID="{F89B0193-4161-4D1F-917B-059E62B6C413}" presName="vert1" presStyleCnt="0"/>
      <dgm:spPr/>
    </dgm:pt>
    <dgm:pt modelId="{BBC0CB76-1749-40B8-9BA5-8E6F08F0D8A2}" type="pres">
      <dgm:prSet presAssocID="{33B0863F-3B18-4517-B15C-2145886A2ABB}" presName="thickLine" presStyleLbl="alignNode1" presStyleIdx="3" presStyleCnt="8"/>
      <dgm:spPr/>
    </dgm:pt>
    <dgm:pt modelId="{8D5C14E3-088B-4EAC-AB4D-BD5784D45AC8}" type="pres">
      <dgm:prSet presAssocID="{33B0863F-3B18-4517-B15C-2145886A2ABB}" presName="horz1" presStyleCnt="0"/>
      <dgm:spPr/>
    </dgm:pt>
    <dgm:pt modelId="{E30BB8DA-502C-4C07-86B7-23873CFBCB39}" type="pres">
      <dgm:prSet presAssocID="{33B0863F-3B18-4517-B15C-2145886A2ABB}" presName="tx1" presStyleLbl="revTx" presStyleIdx="3" presStyleCnt="8"/>
      <dgm:spPr/>
    </dgm:pt>
    <dgm:pt modelId="{3A08971D-247E-45BF-9834-1D709CB90801}" type="pres">
      <dgm:prSet presAssocID="{33B0863F-3B18-4517-B15C-2145886A2ABB}" presName="vert1" presStyleCnt="0"/>
      <dgm:spPr/>
    </dgm:pt>
    <dgm:pt modelId="{7AF5BBCB-2BD2-403D-BFD6-75BBA8EF8AD7}" type="pres">
      <dgm:prSet presAssocID="{801FDA43-BEC6-47CC-B249-1CF80A01C0A9}" presName="thickLine" presStyleLbl="alignNode1" presStyleIdx="4" presStyleCnt="8"/>
      <dgm:spPr/>
    </dgm:pt>
    <dgm:pt modelId="{C4EDA90C-705D-4210-8C1A-0BF3F163E68B}" type="pres">
      <dgm:prSet presAssocID="{801FDA43-BEC6-47CC-B249-1CF80A01C0A9}" presName="horz1" presStyleCnt="0"/>
      <dgm:spPr/>
    </dgm:pt>
    <dgm:pt modelId="{CDD1EFAD-6053-4A21-8DF6-A6838E6CAA21}" type="pres">
      <dgm:prSet presAssocID="{801FDA43-BEC6-47CC-B249-1CF80A01C0A9}" presName="tx1" presStyleLbl="revTx" presStyleIdx="4" presStyleCnt="8"/>
      <dgm:spPr/>
    </dgm:pt>
    <dgm:pt modelId="{EA5CAEE0-CFBA-4750-8E5A-C4C4331B551D}" type="pres">
      <dgm:prSet presAssocID="{801FDA43-BEC6-47CC-B249-1CF80A01C0A9}" presName="vert1" presStyleCnt="0"/>
      <dgm:spPr/>
    </dgm:pt>
    <dgm:pt modelId="{9E7E9353-78DF-4890-AE6F-EB3FA2DD6573}" type="pres">
      <dgm:prSet presAssocID="{0DB9843E-04AE-4F3E-9C18-B2D552A402A9}" presName="thickLine" presStyleLbl="alignNode1" presStyleIdx="5" presStyleCnt="8"/>
      <dgm:spPr/>
    </dgm:pt>
    <dgm:pt modelId="{14C3807E-B49B-43DB-819B-B547538A97BB}" type="pres">
      <dgm:prSet presAssocID="{0DB9843E-04AE-4F3E-9C18-B2D552A402A9}" presName="horz1" presStyleCnt="0"/>
      <dgm:spPr/>
    </dgm:pt>
    <dgm:pt modelId="{6F9D63F3-07D9-4B3C-925D-1EC879A37AB8}" type="pres">
      <dgm:prSet presAssocID="{0DB9843E-04AE-4F3E-9C18-B2D552A402A9}" presName="tx1" presStyleLbl="revTx" presStyleIdx="5" presStyleCnt="8"/>
      <dgm:spPr/>
    </dgm:pt>
    <dgm:pt modelId="{3F91781F-AD97-42CD-A990-BB0E7B5F2A5D}" type="pres">
      <dgm:prSet presAssocID="{0DB9843E-04AE-4F3E-9C18-B2D552A402A9}" presName="vert1" presStyleCnt="0"/>
      <dgm:spPr/>
    </dgm:pt>
    <dgm:pt modelId="{9CD218F4-307F-45E1-81E9-6C084C70BBC7}" type="pres">
      <dgm:prSet presAssocID="{D31765FC-E879-433B-9A8F-3C8C6E35621F}" presName="thickLine" presStyleLbl="alignNode1" presStyleIdx="6" presStyleCnt="8"/>
      <dgm:spPr/>
    </dgm:pt>
    <dgm:pt modelId="{36F8FB81-60A4-406E-A458-995ED7603F84}" type="pres">
      <dgm:prSet presAssocID="{D31765FC-E879-433B-9A8F-3C8C6E35621F}" presName="horz1" presStyleCnt="0"/>
      <dgm:spPr/>
    </dgm:pt>
    <dgm:pt modelId="{960A4BBB-20A1-41A2-BEF0-7EE0421048D0}" type="pres">
      <dgm:prSet presAssocID="{D31765FC-E879-433B-9A8F-3C8C6E35621F}" presName="tx1" presStyleLbl="revTx" presStyleIdx="6" presStyleCnt="8"/>
      <dgm:spPr/>
    </dgm:pt>
    <dgm:pt modelId="{EA684433-A147-41D3-848D-6ABEF2A791EA}" type="pres">
      <dgm:prSet presAssocID="{D31765FC-E879-433B-9A8F-3C8C6E35621F}" presName="vert1" presStyleCnt="0"/>
      <dgm:spPr/>
    </dgm:pt>
    <dgm:pt modelId="{D0DDB336-A3FB-44C9-A7E0-88D9E37BE11D}" type="pres">
      <dgm:prSet presAssocID="{6BA89D5C-13DA-4FF3-AC88-BBF4424FD507}" presName="thickLine" presStyleLbl="alignNode1" presStyleIdx="7" presStyleCnt="8"/>
      <dgm:spPr/>
    </dgm:pt>
    <dgm:pt modelId="{4B33485B-A7DA-46CC-9308-EB0E5F1BAA5E}" type="pres">
      <dgm:prSet presAssocID="{6BA89D5C-13DA-4FF3-AC88-BBF4424FD507}" presName="horz1" presStyleCnt="0"/>
      <dgm:spPr/>
    </dgm:pt>
    <dgm:pt modelId="{420F01C4-69F3-4DB7-90D4-95E4DFBEF27B}" type="pres">
      <dgm:prSet presAssocID="{6BA89D5C-13DA-4FF3-AC88-BBF4424FD507}" presName="tx1" presStyleLbl="revTx" presStyleIdx="7" presStyleCnt="8"/>
      <dgm:spPr/>
    </dgm:pt>
    <dgm:pt modelId="{AD0AEB40-6CC5-4B18-837C-A16572E6A6E9}" type="pres">
      <dgm:prSet presAssocID="{6BA89D5C-13DA-4FF3-AC88-BBF4424FD507}" presName="vert1" presStyleCnt="0"/>
      <dgm:spPr/>
    </dgm:pt>
  </dgm:ptLst>
  <dgm:cxnLst>
    <dgm:cxn modelId="{605C3601-E669-4C7C-A35D-2D133FE49EAD}" srcId="{8F594E71-F4E2-4FF7-9C46-DEBC256E12B8}" destId="{801FDA43-BEC6-47CC-B249-1CF80A01C0A9}" srcOrd="4" destOrd="0" parTransId="{8208900E-90DA-41E6-929A-DB26AED63A88}" sibTransId="{9AEF9262-A6FB-4EAE-AA8B-302A450D3526}"/>
    <dgm:cxn modelId="{D8793C1D-DDA7-443E-9110-EC75231910D3}" srcId="{8F594E71-F4E2-4FF7-9C46-DEBC256E12B8}" destId="{AF692E21-3497-42AA-AFE8-42088E09EBEE}" srcOrd="0" destOrd="0" parTransId="{C14C82E3-A3C9-47A3-ADA3-469DDBA8CE55}" sibTransId="{D5356262-E183-46BC-8084-8E2134974E3A}"/>
    <dgm:cxn modelId="{B1E99F1E-1E2E-4167-ABE4-8BD4BFB24FE9}" type="presOf" srcId="{F89B0193-4161-4D1F-917B-059E62B6C413}" destId="{1A93CDC9-8BFC-447B-81A4-5A2675609002}" srcOrd="0" destOrd="0" presId="urn:microsoft.com/office/officeart/2008/layout/LinedList"/>
    <dgm:cxn modelId="{C6BAEC2B-62FC-4454-85CB-BA4E9142971A}" type="presOf" srcId="{0DB9843E-04AE-4F3E-9C18-B2D552A402A9}" destId="{6F9D63F3-07D9-4B3C-925D-1EC879A37AB8}" srcOrd="0" destOrd="0" presId="urn:microsoft.com/office/officeart/2008/layout/LinedList"/>
    <dgm:cxn modelId="{F9EF6939-B9C8-449D-823C-A92C82A837FA}" type="presOf" srcId="{A3BF376E-9C55-4544-93AA-5DCB14F2E598}" destId="{D8B15828-1C94-4727-AB85-3DC5B3FE96D0}" srcOrd="0" destOrd="0" presId="urn:microsoft.com/office/officeart/2008/layout/LinedList"/>
    <dgm:cxn modelId="{843C3C89-C0FB-4E43-A82A-1ABD49453430}" type="presOf" srcId="{D31765FC-E879-433B-9A8F-3C8C6E35621F}" destId="{960A4BBB-20A1-41A2-BEF0-7EE0421048D0}" srcOrd="0" destOrd="0" presId="urn:microsoft.com/office/officeart/2008/layout/LinedList"/>
    <dgm:cxn modelId="{D7AC8B90-9F9D-4ED2-8780-B3B00A939DA5}" srcId="{8F594E71-F4E2-4FF7-9C46-DEBC256E12B8}" destId="{A3BF376E-9C55-4544-93AA-5DCB14F2E598}" srcOrd="1" destOrd="0" parTransId="{04C92173-F935-48E8-88A1-4F0015538779}" sibTransId="{02FAA4FF-07EA-44D1-B00A-0850EB23FEC7}"/>
    <dgm:cxn modelId="{4508699F-63D4-4C95-A2F9-DB1C4E65C75D}" srcId="{8F594E71-F4E2-4FF7-9C46-DEBC256E12B8}" destId="{6BA89D5C-13DA-4FF3-AC88-BBF4424FD507}" srcOrd="7" destOrd="0" parTransId="{6D11F64A-04DF-450E-8F1D-55D68B8A6602}" sibTransId="{3DF24347-A2B7-446B-BEBD-5A74111C4BD8}"/>
    <dgm:cxn modelId="{07AA84A6-D401-430E-9038-E11BD646CF36}" srcId="{8F594E71-F4E2-4FF7-9C46-DEBC256E12B8}" destId="{D31765FC-E879-433B-9A8F-3C8C6E35621F}" srcOrd="6" destOrd="0" parTransId="{BB4CE381-2A65-426F-AAB4-20B221B195BA}" sibTransId="{BA5ECD6A-073A-42B7-9C3F-8CEFECA797F6}"/>
    <dgm:cxn modelId="{8D4E4CB2-31CA-44EA-8853-368207D5BD81}" type="presOf" srcId="{6BA89D5C-13DA-4FF3-AC88-BBF4424FD507}" destId="{420F01C4-69F3-4DB7-90D4-95E4DFBEF27B}" srcOrd="0" destOrd="0" presId="urn:microsoft.com/office/officeart/2008/layout/LinedList"/>
    <dgm:cxn modelId="{2F2871B3-27F1-479D-89BE-8ED5AEFE98C7}" type="presOf" srcId="{801FDA43-BEC6-47CC-B249-1CF80A01C0A9}" destId="{CDD1EFAD-6053-4A21-8DF6-A6838E6CAA21}" srcOrd="0" destOrd="0" presId="urn:microsoft.com/office/officeart/2008/layout/LinedList"/>
    <dgm:cxn modelId="{8F78B9C3-F209-4882-867D-7E63DE05792A}" type="presOf" srcId="{8F594E71-F4E2-4FF7-9C46-DEBC256E12B8}" destId="{A0CE85D8-D888-4DF3-8861-DAFA160E8388}" srcOrd="0" destOrd="0" presId="urn:microsoft.com/office/officeart/2008/layout/LinedList"/>
    <dgm:cxn modelId="{77E26AC6-D961-4136-B1A5-4F6723A356C6}" type="presOf" srcId="{AF692E21-3497-42AA-AFE8-42088E09EBEE}" destId="{895E3576-9FDE-49D0-8C4F-756E769BF3B6}" srcOrd="0" destOrd="0" presId="urn:microsoft.com/office/officeart/2008/layout/LinedList"/>
    <dgm:cxn modelId="{AA4968CB-1A1E-4A16-B8CB-10271DD78945}" srcId="{8F594E71-F4E2-4FF7-9C46-DEBC256E12B8}" destId="{F89B0193-4161-4D1F-917B-059E62B6C413}" srcOrd="2" destOrd="0" parTransId="{338147EA-CC45-4FAC-B2D5-E621F3979E02}" sibTransId="{73DE5E08-627D-4142-BC6F-BC19CF184848}"/>
    <dgm:cxn modelId="{E044BCCF-718C-44E9-9B76-A619881E175D}" srcId="{8F594E71-F4E2-4FF7-9C46-DEBC256E12B8}" destId="{33B0863F-3B18-4517-B15C-2145886A2ABB}" srcOrd="3" destOrd="0" parTransId="{627750E8-ECBE-49CC-8415-08EC26BA8706}" sibTransId="{F498E82D-95C9-4F9C-B975-C8B303577176}"/>
    <dgm:cxn modelId="{31CFC3D5-187C-4573-8983-85B19EBAE920}" type="presOf" srcId="{33B0863F-3B18-4517-B15C-2145886A2ABB}" destId="{E30BB8DA-502C-4C07-86B7-23873CFBCB39}" srcOrd="0" destOrd="0" presId="urn:microsoft.com/office/officeart/2008/layout/LinedList"/>
    <dgm:cxn modelId="{455B70E6-4FB3-4F2D-874F-B36F0F703295}" srcId="{8F594E71-F4E2-4FF7-9C46-DEBC256E12B8}" destId="{0DB9843E-04AE-4F3E-9C18-B2D552A402A9}" srcOrd="5" destOrd="0" parTransId="{1AD73009-E2B6-4626-AB4A-A2F147592504}" sibTransId="{544A4192-5F4F-4D9F-AA5A-A67F04611758}"/>
    <dgm:cxn modelId="{E174AD65-306A-4A1D-9C70-2171901CFF3B}" type="presParOf" srcId="{A0CE85D8-D888-4DF3-8861-DAFA160E8388}" destId="{5B803FFD-36B9-497D-99EB-BA93D71CA71E}" srcOrd="0" destOrd="0" presId="urn:microsoft.com/office/officeart/2008/layout/LinedList"/>
    <dgm:cxn modelId="{1882D7A8-17E6-45A0-8DCE-A5F547125213}" type="presParOf" srcId="{A0CE85D8-D888-4DF3-8861-DAFA160E8388}" destId="{6ADC6C05-E6A5-4E9B-BA14-76B2DF0B6476}" srcOrd="1" destOrd="0" presId="urn:microsoft.com/office/officeart/2008/layout/LinedList"/>
    <dgm:cxn modelId="{432474AB-B240-4C92-8746-1278BEB9066C}" type="presParOf" srcId="{6ADC6C05-E6A5-4E9B-BA14-76B2DF0B6476}" destId="{895E3576-9FDE-49D0-8C4F-756E769BF3B6}" srcOrd="0" destOrd="0" presId="urn:microsoft.com/office/officeart/2008/layout/LinedList"/>
    <dgm:cxn modelId="{09AB776B-67B7-465C-A14C-3AC8E5B00B0A}" type="presParOf" srcId="{6ADC6C05-E6A5-4E9B-BA14-76B2DF0B6476}" destId="{086A8457-E443-41B9-8DA5-1ED9F5BCFC9F}" srcOrd="1" destOrd="0" presId="urn:microsoft.com/office/officeart/2008/layout/LinedList"/>
    <dgm:cxn modelId="{F3D91E18-7702-4AAE-A56A-B5AD5B60538E}" type="presParOf" srcId="{A0CE85D8-D888-4DF3-8861-DAFA160E8388}" destId="{34EDDD70-7FE8-4285-88D4-C89CADD54B48}" srcOrd="2" destOrd="0" presId="urn:microsoft.com/office/officeart/2008/layout/LinedList"/>
    <dgm:cxn modelId="{EC23BCB8-F8EA-48C9-85CA-100D95A7AD8D}" type="presParOf" srcId="{A0CE85D8-D888-4DF3-8861-DAFA160E8388}" destId="{0C643C56-A0C8-49AE-97AB-51BA72D8567A}" srcOrd="3" destOrd="0" presId="urn:microsoft.com/office/officeart/2008/layout/LinedList"/>
    <dgm:cxn modelId="{687CEEF2-4C79-42D1-9A19-EBF07AEAB3F6}" type="presParOf" srcId="{0C643C56-A0C8-49AE-97AB-51BA72D8567A}" destId="{D8B15828-1C94-4727-AB85-3DC5B3FE96D0}" srcOrd="0" destOrd="0" presId="urn:microsoft.com/office/officeart/2008/layout/LinedList"/>
    <dgm:cxn modelId="{9A63684A-7D7F-42AA-A481-AF9868C7F9B4}" type="presParOf" srcId="{0C643C56-A0C8-49AE-97AB-51BA72D8567A}" destId="{725EADE8-EE36-431C-AD93-6414F9702EF7}" srcOrd="1" destOrd="0" presId="urn:microsoft.com/office/officeart/2008/layout/LinedList"/>
    <dgm:cxn modelId="{117DB5FA-E2AA-409D-8091-9492F1E8CAAC}" type="presParOf" srcId="{A0CE85D8-D888-4DF3-8861-DAFA160E8388}" destId="{5E903681-1485-4BF9-9394-B4E1E5C2FF60}" srcOrd="4" destOrd="0" presId="urn:microsoft.com/office/officeart/2008/layout/LinedList"/>
    <dgm:cxn modelId="{E24CD577-3949-481E-AA2B-F17642F1F7C5}" type="presParOf" srcId="{A0CE85D8-D888-4DF3-8861-DAFA160E8388}" destId="{418237EE-48F2-40DF-B1A4-4B82B57E3C5A}" srcOrd="5" destOrd="0" presId="urn:microsoft.com/office/officeart/2008/layout/LinedList"/>
    <dgm:cxn modelId="{9AAB8913-76C1-45B8-A221-B93C396AA903}" type="presParOf" srcId="{418237EE-48F2-40DF-B1A4-4B82B57E3C5A}" destId="{1A93CDC9-8BFC-447B-81A4-5A2675609002}" srcOrd="0" destOrd="0" presId="urn:microsoft.com/office/officeart/2008/layout/LinedList"/>
    <dgm:cxn modelId="{3B33BEFB-1529-44AB-8014-49DB607AF63D}" type="presParOf" srcId="{418237EE-48F2-40DF-B1A4-4B82B57E3C5A}" destId="{CAA66767-87B5-411F-BE1B-6AA463FC8890}" srcOrd="1" destOrd="0" presId="urn:microsoft.com/office/officeart/2008/layout/LinedList"/>
    <dgm:cxn modelId="{22006066-8C72-438C-92DE-807986F8ED4D}" type="presParOf" srcId="{A0CE85D8-D888-4DF3-8861-DAFA160E8388}" destId="{BBC0CB76-1749-40B8-9BA5-8E6F08F0D8A2}" srcOrd="6" destOrd="0" presId="urn:microsoft.com/office/officeart/2008/layout/LinedList"/>
    <dgm:cxn modelId="{3E815518-8B92-49D9-8D5B-F039290CE7D4}" type="presParOf" srcId="{A0CE85D8-D888-4DF3-8861-DAFA160E8388}" destId="{8D5C14E3-088B-4EAC-AB4D-BD5784D45AC8}" srcOrd="7" destOrd="0" presId="urn:microsoft.com/office/officeart/2008/layout/LinedList"/>
    <dgm:cxn modelId="{529F1231-8E7A-41E6-A9FD-C546355C2CD2}" type="presParOf" srcId="{8D5C14E3-088B-4EAC-AB4D-BD5784D45AC8}" destId="{E30BB8DA-502C-4C07-86B7-23873CFBCB39}" srcOrd="0" destOrd="0" presId="urn:microsoft.com/office/officeart/2008/layout/LinedList"/>
    <dgm:cxn modelId="{3620DC1A-A7A8-4314-AFCD-53CABA11EED2}" type="presParOf" srcId="{8D5C14E3-088B-4EAC-AB4D-BD5784D45AC8}" destId="{3A08971D-247E-45BF-9834-1D709CB90801}" srcOrd="1" destOrd="0" presId="urn:microsoft.com/office/officeart/2008/layout/LinedList"/>
    <dgm:cxn modelId="{E180A2CA-59C3-464B-AB10-244714AEA10B}" type="presParOf" srcId="{A0CE85D8-D888-4DF3-8861-DAFA160E8388}" destId="{7AF5BBCB-2BD2-403D-BFD6-75BBA8EF8AD7}" srcOrd="8" destOrd="0" presId="urn:microsoft.com/office/officeart/2008/layout/LinedList"/>
    <dgm:cxn modelId="{340939F3-5102-4D11-B1EE-A849BDEA6868}" type="presParOf" srcId="{A0CE85D8-D888-4DF3-8861-DAFA160E8388}" destId="{C4EDA90C-705D-4210-8C1A-0BF3F163E68B}" srcOrd="9" destOrd="0" presId="urn:microsoft.com/office/officeart/2008/layout/LinedList"/>
    <dgm:cxn modelId="{ED4C52C8-90EA-4A8B-9002-1999CB00A8DC}" type="presParOf" srcId="{C4EDA90C-705D-4210-8C1A-0BF3F163E68B}" destId="{CDD1EFAD-6053-4A21-8DF6-A6838E6CAA21}" srcOrd="0" destOrd="0" presId="urn:microsoft.com/office/officeart/2008/layout/LinedList"/>
    <dgm:cxn modelId="{410E896F-B3FA-4354-A61A-1FFB67EA8156}" type="presParOf" srcId="{C4EDA90C-705D-4210-8C1A-0BF3F163E68B}" destId="{EA5CAEE0-CFBA-4750-8E5A-C4C4331B551D}" srcOrd="1" destOrd="0" presId="urn:microsoft.com/office/officeart/2008/layout/LinedList"/>
    <dgm:cxn modelId="{CF112FD5-AEBC-43BC-809A-FF0D73EEA771}" type="presParOf" srcId="{A0CE85D8-D888-4DF3-8861-DAFA160E8388}" destId="{9E7E9353-78DF-4890-AE6F-EB3FA2DD6573}" srcOrd="10" destOrd="0" presId="urn:microsoft.com/office/officeart/2008/layout/LinedList"/>
    <dgm:cxn modelId="{49D1A113-8035-41E4-8905-1FB0EDCD9235}" type="presParOf" srcId="{A0CE85D8-D888-4DF3-8861-DAFA160E8388}" destId="{14C3807E-B49B-43DB-819B-B547538A97BB}" srcOrd="11" destOrd="0" presId="urn:microsoft.com/office/officeart/2008/layout/LinedList"/>
    <dgm:cxn modelId="{BD8A888F-C16A-453E-A97E-2F53F9C000D2}" type="presParOf" srcId="{14C3807E-B49B-43DB-819B-B547538A97BB}" destId="{6F9D63F3-07D9-4B3C-925D-1EC879A37AB8}" srcOrd="0" destOrd="0" presId="urn:microsoft.com/office/officeart/2008/layout/LinedList"/>
    <dgm:cxn modelId="{63C472DD-CB69-4762-B6F4-1418BBF47F21}" type="presParOf" srcId="{14C3807E-B49B-43DB-819B-B547538A97BB}" destId="{3F91781F-AD97-42CD-A990-BB0E7B5F2A5D}" srcOrd="1" destOrd="0" presId="urn:microsoft.com/office/officeart/2008/layout/LinedList"/>
    <dgm:cxn modelId="{39428143-2773-407C-9F45-2B4DC7B268CD}" type="presParOf" srcId="{A0CE85D8-D888-4DF3-8861-DAFA160E8388}" destId="{9CD218F4-307F-45E1-81E9-6C084C70BBC7}" srcOrd="12" destOrd="0" presId="urn:microsoft.com/office/officeart/2008/layout/LinedList"/>
    <dgm:cxn modelId="{0275F409-8E22-4653-B0BF-40822A767B8C}" type="presParOf" srcId="{A0CE85D8-D888-4DF3-8861-DAFA160E8388}" destId="{36F8FB81-60A4-406E-A458-995ED7603F84}" srcOrd="13" destOrd="0" presId="urn:microsoft.com/office/officeart/2008/layout/LinedList"/>
    <dgm:cxn modelId="{20104D1A-70B7-4396-B1CE-5B8B22E71965}" type="presParOf" srcId="{36F8FB81-60A4-406E-A458-995ED7603F84}" destId="{960A4BBB-20A1-41A2-BEF0-7EE0421048D0}" srcOrd="0" destOrd="0" presId="urn:microsoft.com/office/officeart/2008/layout/LinedList"/>
    <dgm:cxn modelId="{396C0AA3-C8EA-46D7-B505-08A659E40C84}" type="presParOf" srcId="{36F8FB81-60A4-406E-A458-995ED7603F84}" destId="{EA684433-A147-41D3-848D-6ABEF2A791EA}" srcOrd="1" destOrd="0" presId="urn:microsoft.com/office/officeart/2008/layout/LinedList"/>
    <dgm:cxn modelId="{E0A7449D-198F-46C9-A756-B8A0E3C4760F}" type="presParOf" srcId="{A0CE85D8-D888-4DF3-8861-DAFA160E8388}" destId="{D0DDB336-A3FB-44C9-A7E0-88D9E37BE11D}" srcOrd="14" destOrd="0" presId="urn:microsoft.com/office/officeart/2008/layout/LinedList"/>
    <dgm:cxn modelId="{C6B20C08-9B3C-42F0-9332-0D95E00FEC48}" type="presParOf" srcId="{A0CE85D8-D888-4DF3-8861-DAFA160E8388}" destId="{4B33485B-A7DA-46CC-9308-EB0E5F1BAA5E}" srcOrd="15" destOrd="0" presId="urn:microsoft.com/office/officeart/2008/layout/LinedList"/>
    <dgm:cxn modelId="{4330ADF1-DE20-4B66-B8C4-14FEDA59D14A}" type="presParOf" srcId="{4B33485B-A7DA-46CC-9308-EB0E5F1BAA5E}" destId="{420F01C4-69F3-4DB7-90D4-95E4DFBEF27B}" srcOrd="0" destOrd="0" presId="urn:microsoft.com/office/officeart/2008/layout/LinedList"/>
    <dgm:cxn modelId="{6A2454FB-6BCC-4036-B359-B733E112447E}" type="presParOf" srcId="{4B33485B-A7DA-46CC-9308-EB0E5F1BAA5E}" destId="{AD0AEB40-6CC5-4B18-837C-A16572E6A6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B9FCC-5345-4294-BD37-1442330CC13B}">
      <dsp:nvSpPr>
        <dsp:cNvPr id="0" name=""/>
        <dsp:cNvSpPr/>
      </dsp:nvSpPr>
      <dsp:spPr>
        <a:xfrm>
          <a:off x="3330" y="3954"/>
          <a:ext cx="3247110" cy="691200"/>
        </a:xfrm>
        <a:prstGeom prst="rect">
          <a:avLst/>
        </a:prstGeom>
        <a:solidFill>
          <a:srgbClr val="680B0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KBH Tekst" panose="00000500000000000000" pitchFamily="2" charset="0"/>
            </a:rPr>
            <a:t>FØR MØDET</a:t>
          </a:r>
        </a:p>
      </dsp:txBody>
      <dsp:txXfrm>
        <a:off x="3330" y="3954"/>
        <a:ext cx="3247110" cy="691200"/>
      </dsp:txXfrm>
    </dsp:sp>
    <dsp:sp modelId="{72E8F8C0-376E-4C4C-9DFF-908D2D658401}">
      <dsp:nvSpPr>
        <dsp:cNvPr id="0" name=""/>
        <dsp:cNvSpPr/>
      </dsp:nvSpPr>
      <dsp:spPr>
        <a:xfrm>
          <a:off x="3330" y="695154"/>
          <a:ext cx="3247110"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da-DK" sz="1600" kern="1200" dirty="0">
              <a:latin typeface="KBH Tekst" panose="00000500000000000000" pitchFamily="2" charset="0"/>
            </a:rPr>
            <a:t>Anvend tjeklisten og kom godt igennem følgende trin:</a:t>
          </a:r>
        </a:p>
        <a:p>
          <a:pPr marL="171450" lvl="1" indent="-171450" algn="l" defTabSz="711200">
            <a:lnSpc>
              <a:spcPct val="90000"/>
            </a:lnSpc>
            <a:spcBef>
              <a:spcPct val="0"/>
            </a:spcBef>
            <a:spcAft>
              <a:spcPct val="15000"/>
            </a:spcAft>
            <a:buFont typeface="+mj-lt"/>
            <a:buNone/>
          </a:pPr>
          <a:endParaRPr lang="da-DK" sz="1600" kern="1200" dirty="0">
            <a:latin typeface="KBH Tekst" panose="00000500000000000000" pitchFamily="2" charset="0"/>
          </a:endParaRP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I læser rapporten og noterer jer svarfordeling, vigtige indsatsområder, styrker og udviklingsområder.</a:t>
          </a: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 I forbereder selve mødet og tager stilling til praktik, print, format, assistance mm.</a:t>
          </a: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 I inviterer til mødet og sikrer at medarbejderne modtager rapporten, I skal arbejde med, eller har den med til dem på mødet.</a:t>
          </a:r>
        </a:p>
      </dsp:txBody>
      <dsp:txXfrm>
        <a:off x="3330" y="695154"/>
        <a:ext cx="3247110" cy="3919860"/>
      </dsp:txXfrm>
    </dsp:sp>
    <dsp:sp modelId="{E2AC0370-8D69-41A7-A7A9-D57B02FCB409}">
      <dsp:nvSpPr>
        <dsp:cNvPr id="0" name=""/>
        <dsp:cNvSpPr/>
      </dsp:nvSpPr>
      <dsp:spPr>
        <a:xfrm>
          <a:off x="3705036" y="3954"/>
          <a:ext cx="3247110" cy="691200"/>
        </a:xfrm>
        <a:prstGeom prst="rect">
          <a:avLst/>
        </a:prstGeom>
        <a:solidFill>
          <a:srgbClr val="680B0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latin typeface="KBH Tekst" panose="00000500000000000000" pitchFamily="2" charset="0"/>
            </a:rPr>
            <a:t>UNDER MØDET</a:t>
          </a:r>
        </a:p>
      </dsp:txBody>
      <dsp:txXfrm>
        <a:off x="3705036" y="3954"/>
        <a:ext cx="3247110" cy="691200"/>
      </dsp:txXfrm>
    </dsp:sp>
    <dsp:sp modelId="{9059C2C5-7A8C-43A3-BCD5-FA58B16331ED}">
      <dsp:nvSpPr>
        <dsp:cNvPr id="0" name=""/>
        <dsp:cNvSpPr/>
      </dsp:nvSpPr>
      <dsp:spPr>
        <a:xfrm>
          <a:off x="3705036" y="695154"/>
          <a:ext cx="3247110"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da-DK" sz="1600" kern="1200" dirty="0">
              <a:latin typeface="KBH Tekst" panose="00000500000000000000" pitchFamily="2" charset="0"/>
            </a:rPr>
            <a:t>Anvend </a:t>
          </a:r>
          <a:r>
            <a:rPr lang="da-DK" sz="1600" b="1" kern="1200" dirty="0">
              <a:solidFill>
                <a:srgbClr val="69C8F3"/>
              </a:solidFill>
              <a:latin typeface="KBH Tekst" panose="00000500000000000000" pitchFamily="2" charset="0"/>
            </a:rPr>
            <a:t>(slide 11-28)</a:t>
          </a:r>
          <a:r>
            <a:rPr lang="da-DK" sz="1600" kern="1200" dirty="0">
              <a:latin typeface="KBH Tekst" panose="00000500000000000000" pitchFamily="2" charset="0"/>
            </a:rPr>
            <a:t> og kom godt igennem følgende trin:</a:t>
          </a:r>
        </a:p>
        <a:p>
          <a:pPr marL="171450" lvl="1" indent="-171450" algn="l" defTabSz="711200">
            <a:lnSpc>
              <a:spcPct val="90000"/>
            </a:lnSpc>
            <a:spcBef>
              <a:spcPct val="0"/>
            </a:spcBef>
            <a:spcAft>
              <a:spcPct val="15000"/>
            </a:spcAft>
            <a:buFont typeface="+mj-lt"/>
            <a:buNone/>
          </a:pPr>
          <a:endParaRPr lang="da-DK" sz="1600" kern="1200">
            <a:latin typeface="KBH Tekst" panose="00000500000000000000" pitchFamily="2" charset="0"/>
          </a:endParaRP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Ud fra rapporten giver I jeres blik på vigtige resultater, styrker og udviklingsmuligheder, i enheden generelt og i </a:t>
          </a:r>
          <a:r>
            <a:rPr lang="da-DK" sz="1600" kern="1200" dirty="0" err="1">
              <a:latin typeface="KBH Tekst" panose="00000500000000000000" pitchFamily="2" charset="0"/>
            </a:rPr>
            <a:t>fht</a:t>
          </a:r>
          <a:r>
            <a:rPr lang="da-DK" sz="1600" kern="1200" dirty="0">
              <a:latin typeface="KBH Tekst" panose="00000500000000000000" pitchFamily="2" charset="0"/>
            </a:rPr>
            <a:t>. ledelse.</a:t>
          </a: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I faciliterer udvælgelse af 1) emner og 2) input til handlingsplan.</a:t>
          </a: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I sikrer udarbejdelse af handlingsplaner og opfølgningsproces.</a:t>
          </a:r>
        </a:p>
        <a:p>
          <a:pPr marL="171450" lvl="1" indent="-171450" algn="l" defTabSz="711200">
            <a:lnSpc>
              <a:spcPct val="90000"/>
            </a:lnSpc>
            <a:spcBef>
              <a:spcPct val="0"/>
            </a:spcBef>
            <a:spcAft>
              <a:spcPct val="15000"/>
            </a:spcAft>
            <a:buChar char="•"/>
          </a:pPr>
          <a:endParaRPr lang="da-DK" sz="1600" kern="1200">
            <a:latin typeface="KBH Tekst" panose="00000500000000000000" pitchFamily="2" charset="0"/>
          </a:endParaRPr>
        </a:p>
      </dsp:txBody>
      <dsp:txXfrm>
        <a:off x="3705036" y="695154"/>
        <a:ext cx="3247110" cy="3919860"/>
      </dsp:txXfrm>
    </dsp:sp>
    <dsp:sp modelId="{A0A8AE9E-9B45-43FF-8B89-EC01D778D1D0}">
      <dsp:nvSpPr>
        <dsp:cNvPr id="0" name=""/>
        <dsp:cNvSpPr/>
      </dsp:nvSpPr>
      <dsp:spPr>
        <a:xfrm>
          <a:off x="7406742" y="3954"/>
          <a:ext cx="3247110" cy="691200"/>
        </a:xfrm>
        <a:prstGeom prst="rect">
          <a:avLst/>
        </a:prstGeom>
        <a:solidFill>
          <a:srgbClr val="680B0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latin typeface="KBH Tekst" panose="00000500000000000000" pitchFamily="2" charset="0"/>
            </a:rPr>
            <a:t>EFTER MØDET</a:t>
          </a:r>
        </a:p>
      </dsp:txBody>
      <dsp:txXfrm>
        <a:off x="7406742" y="3954"/>
        <a:ext cx="3247110" cy="691200"/>
      </dsp:txXfrm>
    </dsp:sp>
    <dsp:sp modelId="{E14D11EA-D1FD-4EF1-A58B-5255E6BBA4B9}">
      <dsp:nvSpPr>
        <dsp:cNvPr id="0" name=""/>
        <dsp:cNvSpPr/>
      </dsp:nvSpPr>
      <dsp:spPr>
        <a:xfrm>
          <a:off x="7406742" y="695154"/>
          <a:ext cx="3247110"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da-DK" sz="1600" kern="1200" dirty="0">
              <a:latin typeface="KBH Tekst" panose="00000500000000000000" pitchFamily="2" charset="0"/>
            </a:rPr>
            <a:t>Anvend tjeklisten og kom godt igennem følgende trin:</a:t>
          </a:r>
        </a:p>
        <a:p>
          <a:pPr marL="171450" lvl="1" indent="-171450" algn="l" defTabSz="711200">
            <a:lnSpc>
              <a:spcPct val="90000"/>
            </a:lnSpc>
            <a:spcBef>
              <a:spcPct val="0"/>
            </a:spcBef>
            <a:spcAft>
              <a:spcPct val="15000"/>
            </a:spcAft>
            <a:buFont typeface="+mj-lt"/>
            <a:buAutoNum type="arabicPeriod"/>
          </a:pPr>
          <a:endParaRPr lang="da-DK" sz="1600" kern="1200" dirty="0">
            <a:latin typeface="KBH Tekst" panose="00000500000000000000" pitchFamily="2" charset="0"/>
          </a:endParaRP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Skriv input i handlingsplanerne og gør dem tilgængelige for medarbejderne.</a:t>
          </a:r>
          <a:endParaRPr lang="da-DK" sz="1600" kern="1200" dirty="0">
            <a:highlight>
              <a:srgbClr val="FFFF00"/>
            </a:highlight>
            <a:latin typeface="KBH Tekst" panose="00000500000000000000" pitchFamily="2" charset="0"/>
          </a:endParaRP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Evt. book næste opfølgningsmøde.</a:t>
          </a: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Send evt. en mail rundt hvor I takker for medarbejdernes bidrag til at forbedre arbejdsmiljøet i jeres enhed og kommuniker om næste skridt.</a:t>
          </a:r>
        </a:p>
      </dsp:txBody>
      <dsp:txXfrm>
        <a:off x="7406742" y="695154"/>
        <a:ext cx="3247110" cy="3919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03FFD-36B9-497D-99EB-BA93D71CA71E}">
      <dsp:nvSpPr>
        <dsp:cNvPr id="0" name=""/>
        <dsp:cNvSpPr/>
      </dsp:nvSpPr>
      <dsp:spPr>
        <a:xfrm>
          <a:off x="0" y="0"/>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95E3576-9FDE-49D0-8C4F-756E769BF3B6}">
      <dsp:nvSpPr>
        <dsp:cNvPr id="0" name=""/>
        <dsp:cNvSpPr/>
      </dsp:nvSpPr>
      <dsp:spPr>
        <a:xfrm>
          <a:off x="0" y="0"/>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1. Spilleregler</a:t>
          </a:r>
          <a:endParaRPr lang="en-US" sz="1900" b="1" kern="1200" dirty="0">
            <a:solidFill>
              <a:srgbClr val="680B03"/>
            </a:solidFill>
          </a:endParaRPr>
        </a:p>
      </dsp:txBody>
      <dsp:txXfrm>
        <a:off x="0" y="0"/>
        <a:ext cx="11124000" cy="434331"/>
      </dsp:txXfrm>
    </dsp:sp>
    <dsp:sp modelId="{34EDDD70-7FE8-4285-88D4-C89CADD54B48}">
      <dsp:nvSpPr>
        <dsp:cNvPr id="0" name=""/>
        <dsp:cNvSpPr/>
      </dsp:nvSpPr>
      <dsp:spPr>
        <a:xfrm>
          <a:off x="0" y="434332"/>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8B15828-1C94-4727-AB85-3DC5B3FE96D0}">
      <dsp:nvSpPr>
        <dsp:cNvPr id="0" name=""/>
        <dsp:cNvSpPr/>
      </dsp:nvSpPr>
      <dsp:spPr>
        <a:xfrm>
          <a:off x="0" y="434331"/>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2. Blikket på rapportens vigtigste resultater, styrker og udviklingsområder</a:t>
          </a:r>
          <a:endParaRPr lang="en-US" sz="1900" b="1" kern="1200" dirty="0">
            <a:solidFill>
              <a:srgbClr val="680B03"/>
            </a:solidFill>
          </a:endParaRPr>
        </a:p>
      </dsp:txBody>
      <dsp:txXfrm>
        <a:off x="0" y="434331"/>
        <a:ext cx="11124000" cy="434331"/>
      </dsp:txXfrm>
    </dsp:sp>
    <dsp:sp modelId="{5E903681-1485-4BF9-9394-B4E1E5C2FF60}">
      <dsp:nvSpPr>
        <dsp:cNvPr id="0" name=""/>
        <dsp:cNvSpPr/>
      </dsp:nvSpPr>
      <dsp:spPr>
        <a:xfrm>
          <a:off x="0" y="868664"/>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A93CDC9-8BFC-447B-81A4-5A2675609002}">
      <dsp:nvSpPr>
        <dsp:cNvPr id="0" name=""/>
        <dsp:cNvSpPr/>
      </dsp:nvSpPr>
      <dsp:spPr>
        <a:xfrm>
          <a:off x="0" y="868663"/>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3. Udvælgelse af emner</a:t>
          </a:r>
          <a:endParaRPr lang="en-US" sz="1900" b="1" kern="1200" dirty="0">
            <a:solidFill>
              <a:srgbClr val="680B03"/>
            </a:solidFill>
          </a:endParaRPr>
        </a:p>
      </dsp:txBody>
      <dsp:txXfrm>
        <a:off x="0" y="868663"/>
        <a:ext cx="11124000" cy="434331"/>
      </dsp:txXfrm>
    </dsp:sp>
    <dsp:sp modelId="{BBC0CB76-1749-40B8-9BA5-8E6F08F0D8A2}">
      <dsp:nvSpPr>
        <dsp:cNvPr id="0" name=""/>
        <dsp:cNvSpPr/>
      </dsp:nvSpPr>
      <dsp:spPr>
        <a:xfrm>
          <a:off x="0" y="1302996"/>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0BB8DA-502C-4C07-86B7-23873CFBCB39}">
      <dsp:nvSpPr>
        <dsp:cNvPr id="0" name=""/>
        <dsp:cNvSpPr/>
      </dsp:nvSpPr>
      <dsp:spPr>
        <a:xfrm>
          <a:off x="0" y="1302995"/>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4. Gruppearbejde 1: Udforsk og uddyb emnerne </a:t>
          </a:r>
          <a:endParaRPr lang="en-US" sz="1900" b="1" kern="1200" dirty="0">
            <a:solidFill>
              <a:srgbClr val="680B03"/>
            </a:solidFill>
          </a:endParaRPr>
        </a:p>
      </dsp:txBody>
      <dsp:txXfrm>
        <a:off x="0" y="1302995"/>
        <a:ext cx="11124000" cy="434331"/>
      </dsp:txXfrm>
    </dsp:sp>
    <dsp:sp modelId="{7AF5BBCB-2BD2-403D-BFD6-75BBA8EF8AD7}">
      <dsp:nvSpPr>
        <dsp:cNvPr id="0" name=""/>
        <dsp:cNvSpPr/>
      </dsp:nvSpPr>
      <dsp:spPr>
        <a:xfrm>
          <a:off x="0" y="1737328"/>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D1EFAD-6053-4A21-8DF6-A6838E6CAA21}">
      <dsp:nvSpPr>
        <dsp:cNvPr id="0" name=""/>
        <dsp:cNvSpPr/>
      </dsp:nvSpPr>
      <dsp:spPr>
        <a:xfrm>
          <a:off x="0" y="1737327"/>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5. Plenum: Deling af drøftelser fra grupperne</a:t>
          </a:r>
          <a:endParaRPr lang="en-US" sz="1900" b="1" kern="1200" dirty="0">
            <a:solidFill>
              <a:srgbClr val="680B03"/>
            </a:solidFill>
          </a:endParaRPr>
        </a:p>
      </dsp:txBody>
      <dsp:txXfrm>
        <a:off x="0" y="1737327"/>
        <a:ext cx="11124000" cy="434331"/>
      </dsp:txXfrm>
    </dsp:sp>
    <dsp:sp modelId="{9E7E9353-78DF-4890-AE6F-EB3FA2DD6573}">
      <dsp:nvSpPr>
        <dsp:cNvPr id="0" name=""/>
        <dsp:cNvSpPr/>
      </dsp:nvSpPr>
      <dsp:spPr>
        <a:xfrm>
          <a:off x="0" y="2171659"/>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9D63F3-07D9-4B3C-925D-1EC879A37AB8}">
      <dsp:nvSpPr>
        <dsp:cNvPr id="0" name=""/>
        <dsp:cNvSpPr/>
      </dsp:nvSpPr>
      <dsp:spPr>
        <a:xfrm>
          <a:off x="0" y="2171659"/>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6. Gruppearbejde 2: Udfyldelse af handlingsplaner </a:t>
          </a:r>
          <a:endParaRPr lang="en-US" sz="1900" b="1" kern="1200" dirty="0">
            <a:solidFill>
              <a:srgbClr val="680B03"/>
            </a:solidFill>
          </a:endParaRPr>
        </a:p>
      </dsp:txBody>
      <dsp:txXfrm>
        <a:off x="0" y="2171659"/>
        <a:ext cx="11124000" cy="434331"/>
      </dsp:txXfrm>
    </dsp:sp>
    <dsp:sp modelId="{9CD218F4-307F-45E1-81E9-6C084C70BBC7}">
      <dsp:nvSpPr>
        <dsp:cNvPr id="0" name=""/>
        <dsp:cNvSpPr/>
      </dsp:nvSpPr>
      <dsp:spPr>
        <a:xfrm>
          <a:off x="0" y="2605992"/>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0A4BBB-20A1-41A2-BEF0-7EE0421048D0}">
      <dsp:nvSpPr>
        <dsp:cNvPr id="0" name=""/>
        <dsp:cNvSpPr/>
      </dsp:nvSpPr>
      <dsp:spPr>
        <a:xfrm>
          <a:off x="0" y="2605991"/>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7. Fælles: Deling af handlingsplaner og aftal næste opfølgning</a:t>
          </a:r>
          <a:endParaRPr lang="en-US" sz="1900" b="1" kern="1200" dirty="0">
            <a:solidFill>
              <a:srgbClr val="680B03"/>
            </a:solidFill>
          </a:endParaRPr>
        </a:p>
      </dsp:txBody>
      <dsp:txXfrm>
        <a:off x="0" y="2605991"/>
        <a:ext cx="11124000" cy="434331"/>
      </dsp:txXfrm>
    </dsp:sp>
    <dsp:sp modelId="{D0DDB336-A3FB-44C9-A7E0-88D9E37BE11D}">
      <dsp:nvSpPr>
        <dsp:cNvPr id="0" name=""/>
        <dsp:cNvSpPr/>
      </dsp:nvSpPr>
      <dsp:spPr>
        <a:xfrm>
          <a:off x="0" y="3040324"/>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20F01C4-69F3-4DB7-90D4-95E4DFBEF27B}">
      <dsp:nvSpPr>
        <dsp:cNvPr id="0" name=""/>
        <dsp:cNvSpPr/>
      </dsp:nvSpPr>
      <dsp:spPr>
        <a:xfrm>
          <a:off x="0" y="3040323"/>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8. Afrunding </a:t>
          </a:r>
          <a:endParaRPr lang="en-US" sz="1900" b="1" kern="1200" dirty="0">
            <a:solidFill>
              <a:srgbClr val="680B03"/>
            </a:solidFill>
          </a:endParaRPr>
        </a:p>
      </dsp:txBody>
      <dsp:txXfrm>
        <a:off x="0" y="3040323"/>
        <a:ext cx="11124000" cy="43433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24/04/2025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24/04/2025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rbejdsmiljoe.kk.dk/saerlige-indsatser/trivselsundersoegelse-i-koebenhavns-kommune/vaerktoejer-til-foer-og-efter-t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bejdsmiljoe.kk.dk/saerlige-indsatser/trivselsundersoegelse-i-koebenhavns-kommune/vaerktoejer-til-foer-og-efter-t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bejdsmiljoe.kk.dk/saerlige-indsatser/trivselsundersoegelse-i-koebenhavns-kommune/til-dig-som-le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86240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Overvej om I har brug for at skrive jeres egne spilleregler ned, eventuelt på en flip over, når mødet starter. </a:t>
            </a:r>
          </a:p>
          <a:p>
            <a:endParaRPr lang="da-DK" b="0" dirty="0">
              <a:latin typeface="Segoe UI" panose="020B0502040204020203" pitchFamily="34" charset="0"/>
              <a:cs typeface="Segoe UI" panose="020B0502040204020203" pitchFamily="34" charset="0"/>
            </a:endParaRPr>
          </a:p>
          <a:p>
            <a:r>
              <a:rPr lang="da-DK" b="1" dirty="0">
                <a:latin typeface="Segoe UI" panose="020B0502040204020203" pitchFamily="34" charset="0"/>
                <a:cs typeface="Segoe UI" panose="020B0502040204020203" pitchFamily="34" charset="0"/>
              </a:rPr>
              <a:t>Eksempler på spilleregler kan være:</a:t>
            </a: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Du behøver ikke mene det samme som din kollega, men anerkend andres oplevelser og meninger. </a:t>
            </a:r>
          </a:p>
          <a:p>
            <a:pPr marL="171450" indent="-171450">
              <a:buFont typeface="Arial" panose="020B0604020202020204" pitchFamily="34" charset="0"/>
              <a:buChar char="•"/>
            </a:pPr>
            <a:endParaRPr lang="da-DK"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Alle har ret til at have deres eget synspunkt - så diskuter ikke om den enkeltes mening eller forslag er rigtigt eller forkert. Hør i stedet den andens historie og få sammen ideer til, hvordan man så kan sætte fokus på området fremefter. </a:t>
            </a:r>
          </a:p>
          <a:p>
            <a:pPr marL="171450" indent="-171450">
              <a:buFont typeface="Arial" panose="020B0604020202020204" pitchFamily="34" charset="0"/>
              <a:buChar char="•"/>
            </a:pPr>
            <a:endParaRPr lang="da-DK"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Overhold tiden. </a:t>
            </a:r>
          </a:p>
          <a:p>
            <a:pPr marL="171450" indent="-171450">
              <a:buFont typeface="Arial" panose="020B0604020202020204" pitchFamily="34" charset="0"/>
              <a:buChar char="•"/>
            </a:pPr>
            <a:endParaRPr lang="da-DK"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Lad alle komme til orde og sige deres mening.</a:t>
            </a:r>
          </a:p>
          <a:p>
            <a:pPr marL="171450" indent="-171450">
              <a:buFont typeface="Arial" panose="020B0604020202020204" pitchFamily="34" charset="0"/>
              <a:buChar char="•"/>
            </a:pPr>
            <a:endParaRPr lang="da-DK"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Lyt til hinanden.</a:t>
            </a:r>
          </a:p>
          <a:p>
            <a:pPr marL="171450" indent="-171450">
              <a:buFont typeface="Arial" panose="020B0604020202020204" pitchFamily="34" charset="0"/>
              <a:buChar char="•"/>
            </a:pPr>
            <a:endParaRPr lang="da-DK"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Ingen snak i krogene – deltag i gruppearbejdet.</a:t>
            </a:r>
            <a:endParaRPr lang="da-DK" b="0" dirty="0">
              <a:latin typeface="Segoe UI" panose="020B0502040204020203" pitchFamily="34" charset="0"/>
              <a:cs typeface="Segoe UI" panose="020B0502040204020203" pitchFamily="34" charset="0"/>
            </a:endParaRPr>
          </a:p>
        </p:txBody>
      </p:sp>
      <p:sp>
        <p:nvSpPr>
          <p:cNvPr id="4" name="Pladsholder til slidenummer 3"/>
          <p:cNvSpPr>
            <a:spLocks noGrp="1"/>
          </p:cNvSpPr>
          <p:nvPr>
            <p:ph type="sldNum" sz="quarter" idx="5"/>
          </p:nvPr>
        </p:nvSpPr>
        <p:spPr/>
        <p:txBody>
          <a:bodyPr/>
          <a:lstStyle/>
          <a:p>
            <a:fld id="{D5465A7A-26CE-4C13-910E-9FFCA41ECDE7}" type="slidenum">
              <a:rPr lang="da-DK" smtClean="0"/>
              <a:t>13</a:t>
            </a:fld>
            <a:endParaRPr lang="da-DK"/>
          </a:p>
        </p:txBody>
      </p:sp>
    </p:spTree>
    <p:extLst>
      <p:ext uri="{BB962C8B-B14F-4D97-AF65-F5344CB8AC3E}">
        <p14:creationId xmlns:p14="http://schemas.microsoft.com/office/powerpoint/2010/main" val="344987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OBS:</a:t>
            </a:r>
          </a:p>
          <a:p>
            <a:r>
              <a:rPr lang="da-DK" b="0" i="0" dirty="0"/>
              <a:t>Denne agenda er til inspiration – I kan tilrette efter behov.</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81340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OBS: </a:t>
            </a:r>
          </a:p>
          <a:p>
            <a:r>
              <a:rPr lang="da-DK" b="0" i="0" dirty="0"/>
              <a:t>Det er vigtigt at vise de positive resultater her, da det er motiverende at have blik for de ting der fungerer og som eventuelt kan inspirere til løsninger.</a:t>
            </a:r>
          </a:p>
          <a:p>
            <a:r>
              <a:rPr lang="da-DK" b="0" i="0" dirty="0"/>
              <a:t>Her kan I også vise de resultater som I undrer jer over og måske ikke kan genkende resultaterne på. </a:t>
            </a:r>
          </a:p>
          <a:p>
            <a:r>
              <a:rPr lang="da-DK" b="0" i="0" dirty="0"/>
              <a:t>Det er vigtigt her, at være tydelig om at I ønsker det uddybet i fælles dialog, så I sammen kan blive klogere på fortolkning og videre handlinger.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45970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Som leder har du mulighed for her at præsentere dine tanker omkring resultaterne. Der kan være elementer i rapporten, der siger noget om medarbejderes oplevelse af ledelse, som det giver god mening, at du som leder, vender med din egen chef på LUS eller i en opfølgningssamtale. </a:t>
            </a:r>
          </a:p>
          <a:p>
            <a:r>
              <a:rPr lang="da-DK" b="0" dirty="0">
                <a:latin typeface="Segoe UI" panose="020B0502040204020203" pitchFamily="34" charset="0"/>
                <a:cs typeface="Segoe UI" panose="020B0502040204020203" pitchFamily="34" charset="0"/>
              </a:rPr>
              <a:t>Du kan med fordel fortælle dine medarbejdere, at du sætter pris på deres besvarelse og at du gerne vil være i fortsat dialog omkring hvordan ledelse i din enhed bedst udøves i forhold til dine medarbejderes forventninger. </a:t>
            </a:r>
          </a:p>
          <a:p>
            <a:r>
              <a:rPr lang="da-DK" b="0" dirty="0">
                <a:latin typeface="Segoe UI" panose="020B0502040204020203" pitchFamily="34" charset="0"/>
                <a:cs typeface="Segoe UI" panose="020B0502040204020203" pitchFamily="34" charset="0"/>
              </a:rPr>
              <a:t>Det kan eventuelt være noget du løbende kan tale om på 1:1 med dine medarbejdere.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56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14FC-EA17-711C-F381-075D08CF9E1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2E3534B-861C-B2B5-F748-6CC10B3BE1B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40BA3D-DC8C-A785-E517-D266BD149ACA}"/>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Her har I mulighed for at præsentere jeres tanker omkring resultaterne. </a:t>
            </a:r>
          </a:p>
          <a:p>
            <a:r>
              <a:rPr lang="da-DK" b="0" dirty="0">
                <a:latin typeface="Segoe UI" panose="020B0502040204020203" pitchFamily="34" charset="0"/>
                <a:cs typeface="Segoe UI" panose="020B0502040204020203" pitchFamily="34" charset="0"/>
              </a:rPr>
              <a:t>Når man kigger på en trivselsundersøgelses rapport for sin enhed, kan man godt have en tendens til at finde alle ”hullerne” i osten og kun se hvor det ikke fungerer så godt. Men fokusér også på de steder i rapporten, hvor der er positive resultater. Det er også motiverende at drøfte sammen med medarbejderne, hvordan I kan fastholde disse styrker og om der er erfaringer derfra som I kan trække på i forhold til de udfordringer som rapporten eventuelt peger på. </a:t>
            </a: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FE23DA27-FAA4-1C34-D0AD-2199C60B0D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09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AA0-970B-F483-3552-70E50BC50DF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875FB52-D70C-DAAB-F28E-4DD600060BC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5B6BF45-C430-B0CD-1D9D-DDCF6675381B}"/>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latin typeface="Segoe UI"/>
                <a:cs typeface="Segoe UI"/>
              </a:rPr>
              <a:t>Medarbejderne skal have mulighed for at være med til at udvælge hvilke spørgsmål fra rapporten de gerne vil arbejde med. Overvej hvilken proces I vælger, og hvordan det vil passe til antal medarbejdere samt mødets format og lokale.</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latin typeface="Segoe UI"/>
                <a:cs typeface="Segoe UI"/>
              </a:rPr>
              <a:t>Hvis MED-udvalget har besluttet hvilke emner der skal arbejdes videre med, er denne proces overflødig og I skal slette de næste 4 slides. </a:t>
            </a: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E1B74013-06FD-4138-EFB6-8E93AE7748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90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D90C8-B6D1-48F3-6DA6-B5A1AD725B6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4248458-DF79-B884-85E3-DBD1D0F8FB8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815A724-CA9B-A7C4-D9F5-417730034E0F}"/>
              </a:ext>
            </a:extLst>
          </p:cNvPr>
          <p:cNvSpPr>
            <a:spLocks noGrp="1"/>
          </p:cNvSpPr>
          <p:nvPr>
            <p:ph type="body" idx="1"/>
          </p:nvPr>
        </p:nvSpPr>
        <p:spPr/>
        <p:txBody>
          <a:bodyPr/>
          <a:lstStyle/>
          <a:p>
            <a:r>
              <a:rPr lang="da-DK" b="1" i="1" dirty="0">
                <a:latin typeface="Segoe UI"/>
                <a:cs typeface="Segoe UI"/>
              </a:rPr>
              <a:t>OBS:</a:t>
            </a:r>
          </a:p>
          <a:p>
            <a:r>
              <a:rPr lang="da-DK" dirty="0">
                <a:latin typeface="Segoe UI"/>
                <a:cs typeface="Segoe UI"/>
              </a:rPr>
              <a:t>Hvis MED-udvalget har besluttet hvilke emner der skal arbejdes videre med, er denne proces overflødig.</a:t>
            </a:r>
          </a:p>
          <a:p>
            <a:endParaRPr lang="da-DK" b="0" dirty="0">
              <a:latin typeface="Segoe UI"/>
              <a:cs typeface="Segoe UI"/>
            </a:endParaRPr>
          </a:p>
          <a:p>
            <a:r>
              <a:rPr lang="da-DK" b="0" dirty="0">
                <a:latin typeface="Segoe UI"/>
                <a:cs typeface="Segoe UI"/>
              </a:rPr>
              <a:t>AMK har udarbejdet k</a:t>
            </a:r>
            <a:r>
              <a:rPr lang="da-DK" b="0" i="0" dirty="0">
                <a:solidFill>
                  <a:srgbClr val="FFFFFF"/>
                </a:solidFill>
                <a:effectLst/>
                <a:latin typeface="KBH Tekst" panose="00000500000000000000" pitchFamily="2" charset="0"/>
              </a:rPr>
              <a:t>onkrete eksempler på opfølgende spørgsmål til dialogen om TU og inspiration til arbejdsmiljøarbejdet, find dem under værktøjer på amk.kk.dk </a:t>
            </a:r>
          </a:p>
          <a:p>
            <a:r>
              <a:rPr lang="da-DK" dirty="0">
                <a:hlinkClick r:id="rId3"/>
              </a:rPr>
              <a:t>Værktøjer til før &amp; efter TU | Arbejdsmiljø København</a:t>
            </a:r>
            <a:endParaRPr lang="da-DK" b="0" i="0" dirty="0">
              <a:solidFill>
                <a:srgbClr val="FFFFFF"/>
              </a:solidFill>
              <a:effectLst/>
              <a:latin typeface="KBH Tekst" panose="00000500000000000000" pitchFamily="2" charset="0"/>
            </a:endParaRP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E02DFF0E-5FD2-7E6B-A4B8-D177890094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74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5163-D56E-548E-9344-D9A6C6B28FD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897A1A1-8CF6-D13A-8819-9778EA9ED79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2AB535-71C6-4341-179F-D96B588567F6}"/>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latin typeface="Segoe UI"/>
                <a:cs typeface="Segoe UI"/>
              </a:rPr>
              <a:t>Medarbejderne skal have mulighed for at være med til at udvælge hvilke spørgsmål fra rapporten de gerne vil arbejde med. Overvej hvilken proces I vælger, og hvordan det vil passe til antal medarbejdere samt mødets format og lokale.</a:t>
            </a:r>
          </a:p>
          <a:p>
            <a:r>
              <a:rPr lang="da-DK" dirty="0">
                <a:latin typeface="Segoe UI"/>
                <a:cs typeface="Segoe UI"/>
              </a:rPr>
              <a:t>Hvis MED-udvalget har besluttet hvilke emner der skal arbejdes videre med, er denne proces overflødig og I skal slette denne og den næste slide.</a:t>
            </a:r>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18BE7AA1-3484-CA17-2B97-D07C7C457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73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A25A-293C-E5D5-0DA6-83B4DF6DD2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0C21D04-0D96-5C1B-A5E3-6917E13FD85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48898E-A51C-2510-3B40-AF2A21776160}"/>
              </a:ext>
            </a:extLst>
          </p:cNvPr>
          <p:cNvSpPr>
            <a:spLocks noGrp="1"/>
          </p:cNvSpPr>
          <p:nvPr>
            <p:ph type="body" idx="1"/>
          </p:nvPr>
        </p:nvSpPr>
        <p:spPr/>
        <p:txBody>
          <a:bodyPr/>
          <a:lstStyle/>
          <a:p>
            <a:r>
              <a:rPr lang="da-DK" b="1" i="1" dirty="0">
                <a:latin typeface="Segoe UI"/>
                <a:cs typeface="Segoe UI"/>
              </a:rPr>
              <a:t>OBS:</a:t>
            </a:r>
          </a:p>
          <a:p>
            <a:r>
              <a:rPr lang="da-DK" dirty="0">
                <a:latin typeface="Segoe UI"/>
                <a:cs typeface="Segoe UI"/>
              </a:rPr>
              <a:t>Hvis MED-udvalget har besluttet hvilke emner der skal arbejdes videre med, er denne proces overflødig og I skal slette denne slide.</a:t>
            </a:r>
          </a:p>
          <a:p>
            <a:endParaRPr lang="da-DK" b="0" dirty="0">
              <a:latin typeface="Segoe UI"/>
              <a:cs typeface="Segoe UI"/>
            </a:endParaRPr>
          </a:p>
          <a:p>
            <a:r>
              <a:rPr lang="da-DK" b="0" dirty="0">
                <a:latin typeface="Segoe UI"/>
                <a:cs typeface="Segoe UI"/>
              </a:rPr>
              <a:t>AMK har udarbejdet k</a:t>
            </a:r>
            <a:r>
              <a:rPr lang="da-DK" b="0" i="0" dirty="0">
                <a:solidFill>
                  <a:srgbClr val="FFFFFF"/>
                </a:solidFill>
                <a:effectLst/>
                <a:latin typeface="KBH Tekst" panose="00000500000000000000" pitchFamily="2" charset="0"/>
              </a:rPr>
              <a:t>onkrete eksempler på opfølgende spørgsmål til dialogen om TU og inspiration til arbejdsmiljøarbejdet, find dem under værktøjer på amk.kk.dk </a:t>
            </a:r>
          </a:p>
          <a:p>
            <a:r>
              <a:rPr lang="da-DK" dirty="0">
                <a:hlinkClick r:id="rId3"/>
              </a:rPr>
              <a:t>Værktøjer til før &amp; efter TU | Arbejdsmiljø København</a:t>
            </a:r>
            <a:endParaRPr lang="da-DK" b="0" i="0" dirty="0">
              <a:solidFill>
                <a:srgbClr val="FFFFFF"/>
              </a:solidFill>
              <a:effectLst/>
              <a:latin typeface="KBH Tekst" panose="00000500000000000000" pitchFamily="2" charset="0"/>
            </a:endParaRPr>
          </a:p>
          <a:p>
            <a:endParaRPr lang="da-DK" b="0" dirty="0">
              <a:latin typeface="Segoe UI"/>
              <a:cs typeface="Segoe UI"/>
            </a:endParaRP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C9597043-D825-5A43-F195-4FE387DC67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91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dirty="0">
                <a:solidFill>
                  <a:srgbClr val="494449"/>
                </a:solidFill>
                <a:effectLst/>
                <a:latin typeface="Segoe UI" panose="020B0502040204020203" pitchFamily="34" charset="0"/>
                <a:cs typeface="Segoe UI" panose="020B0502040204020203" pitchFamily="34" charset="0"/>
              </a:rPr>
              <a:t>OBS: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494449"/>
                </a:solidFill>
                <a:effectLst/>
                <a:latin typeface="Segoe UI" panose="020B0502040204020203" pitchFamily="34" charset="0"/>
                <a:cs typeface="Segoe UI" panose="020B0502040204020203" pitchFamily="34" charset="0"/>
              </a:rPr>
              <a:t>Introduktion til gruppearbejde: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494449"/>
                </a:solidFill>
                <a:effectLst/>
                <a:latin typeface="Segoe UI" panose="020B0502040204020203" pitchFamily="34" charset="0"/>
                <a:cs typeface="Segoe UI" panose="020B0502040204020203" pitchFamily="34" charset="0"/>
              </a:rPr>
              <a:t>Det er vigtigt I understreger at medarbejderne som fortæller, skal forsøge at være så konkrete som muligt, i beskrivelsen af det der kan være i spil.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494449"/>
                </a:solidFill>
                <a:effectLst/>
                <a:latin typeface="Segoe UI" panose="020B0502040204020203" pitchFamily="34" charset="0"/>
                <a:cs typeface="Segoe UI" panose="020B0502040204020203" pitchFamily="34" charset="0"/>
              </a:rPr>
              <a:t>I kan opfordre alle til at spørge ind til det, som de andre fortæller. Jo flere detaljer og eksempler, jo nemmere at forstå. Derved bliver oplevelserne mere nærværende, og deltagerne får indsigt i forskellige styrker forbundet med det trivslen og arbejdsmiljøet på arbejdspladsen.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494449"/>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494449"/>
                </a:solidFill>
                <a:effectLst/>
                <a:latin typeface="Segoe UI" panose="020B0502040204020203" pitchFamily="34" charset="0"/>
                <a:cs typeface="Segoe UI" panose="020B0502040204020203" pitchFamily="34" charset="0"/>
              </a:rPr>
              <a:t>Der er givetvis medarbejdere der har nogle oplevelser eller erfaringer, som kan bidrage positivt til, hvordan man kan styrke området. Eks. Har oplevet høj mængde af arbejdspres, men som også har prøvet forskellige metoder til at få taget hånd om det. Det er vigtigt, at de får bragt disse gode erfaringer frem, da det kan give en oplevelse af at kunne finde på løsninger.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494449"/>
              </a:solidFill>
              <a:effectLst/>
              <a:latin typeface="Segoe UI" panose="020B0502040204020203" pitchFamily="34" charset="0"/>
              <a:cs typeface="Segoe UI" panose="020B0502040204020203" pitchFamily="34" charset="0"/>
            </a:endParaRPr>
          </a:p>
          <a:p>
            <a:r>
              <a:rPr lang="da-DK" sz="1200" b="1" dirty="0">
                <a:latin typeface="Segoe UI" panose="020B0502040204020203" pitchFamily="34" charset="0"/>
                <a:cs typeface="Segoe UI" panose="020B0502040204020203" pitchFamily="34" charset="0"/>
              </a:rPr>
              <a:t>Husk:</a:t>
            </a:r>
          </a:p>
          <a:p>
            <a:pPr marL="171450" indent="-171450">
              <a:buFont typeface="Arial" panose="020B0604020202020204" pitchFamily="34" charset="0"/>
              <a:buChar char="•"/>
            </a:pPr>
            <a:r>
              <a:rPr lang="da-DK" sz="1200" b="0" dirty="0">
                <a:latin typeface="Segoe UI" panose="020B0502040204020203" pitchFamily="34" charset="0"/>
                <a:cs typeface="Segoe UI" panose="020B0502040204020203" pitchFamily="34" charset="0"/>
              </a:rPr>
              <a:t>Hver gruppe drøfter ét af de udvalgte spørgsmål. På den måde får de tid til at komme i dybden, fremfor at skulle forholde sig til alle de udvalgte spørgsmål.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i="0" dirty="0">
              <a:solidFill>
                <a:schemeClr val="accent1"/>
              </a:solidFill>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0" dirty="0">
                <a:solidFill>
                  <a:schemeClr val="tx1"/>
                </a:solidFill>
                <a:latin typeface="Segoe UI" panose="020B0502040204020203" pitchFamily="34" charset="0"/>
                <a:cs typeface="Segoe UI" panose="020B0502040204020203" pitchFamily="34" charset="0"/>
              </a:rPr>
              <a:t>Sørg for at I selv eller en anden noterer gruppernes pointer, når de fremlægger på skift.</a:t>
            </a:r>
            <a:endParaRPr lang="da-DK" sz="1200" b="0" i="0" dirty="0">
              <a:solidFill>
                <a:schemeClr val="tx1"/>
              </a:solidFill>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b="0" i="0" dirty="0">
              <a:solidFill>
                <a:schemeClr val="accent1"/>
              </a:solidFill>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dirty="0">
                <a:solidFill>
                  <a:schemeClr val="accent1"/>
                </a:solidFill>
                <a:latin typeface="Segoe UI" panose="020B0502040204020203" pitchFamily="34" charset="0"/>
                <a:cs typeface="Segoe UI" panose="020B0502040204020203" pitchFamily="34" charset="0"/>
              </a:rPr>
              <a:t>I kan også bede dem notere direkte ind i skemaet på næste slide eller printe det ud. </a:t>
            </a:r>
            <a:endParaRPr lang="da-DK" sz="1200" b="0" dirty="0">
              <a:solidFill>
                <a:schemeClr val="accent1"/>
              </a:solidFill>
              <a:latin typeface="Segoe UI" panose="020B0502040204020203" pitchFamily="34" charset="0"/>
              <a:cs typeface="Segoe UI" panose="020B0502040204020203" pitchFamily="34" charset="0"/>
            </a:endParaRPr>
          </a:p>
          <a:p>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71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CFFA-2A93-20BA-FA25-ABCC0C6E25F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B7F9DFA-8E6B-BEED-96BD-5D342698FF6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65ECB47-2170-C7CA-6141-242CD3D0C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a:extLst>
              <a:ext uri="{FF2B5EF4-FFF2-40B4-BE49-F238E27FC236}">
                <a16:creationId xmlns:a16="http://schemas.microsoft.com/office/drawing/2014/main" id="{74523A13-1954-260C-F663-A3C7BB972C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30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Hvis medarbejderne har en pc til rådighed, kan I med fordel lade dem skrive direkte i denne slide, så har I opsamlingen med det samme. </a:t>
            </a: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Ellers kan I printe den ud, evt. på A3, så de kan skrive i skemaet, mens de er i gruppearbejdet.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58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dirty="0">
                <a:latin typeface="Segoe UI" panose="020B0502040204020203" pitchFamily="34" charset="0"/>
                <a:cs typeface="Segoe UI" panose="020B0502040204020203" pitchFamily="34" charset="0"/>
              </a:rPr>
              <a:t>Lad grupperne på skift præsentere, det de er kommet frem til i gruppesnakken. </a:t>
            </a:r>
          </a:p>
          <a:p>
            <a:r>
              <a:rPr lang="da-DK" dirty="0">
                <a:latin typeface="Segoe UI" panose="020B0502040204020203" pitchFamily="34" charset="0"/>
                <a:cs typeface="Segoe UI" panose="020B0502040204020203" pitchFamily="34" charset="0"/>
              </a:rPr>
              <a:t>Bed dem om at fremlægge de væsentligste punkter, så de ikke læser alt det op de har skrevet, da processen på den måde kan skride i tid og opmærksomheden udfordres.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110848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1" dirty="0">
                <a:solidFill>
                  <a:srgbClr val="494449"/>
                </a:solidFill>
                <a:effectLst/>
                <a:latin typeface="Segoe UI" panose="020B0502040204020203" pitchFamily="34" charset="0"/>
                <a:cs typeface="Segoe UI" panose="020B0502040204020203" pitchFamily="34" charset="0"/>
              </a:rPr>
              <a:t>OBS:</a:t>
            </a:r>
          </a:p>
          <a:p>
            <a:pPr algn="l"/>
            <a:r>
              <a:rPr lang="da-DK" b="0" i="0" dirty="0">
                <a:solidFill>
                  <a:srgbClr val="494449"/>
                </a:solidFill>
                <a:effectLst/>
                <a:latin typeface="Segoe UI" panose="020B0502040204020203" pitchFamily="34" charset="0"/>
                <a:cs typeface="Segoe UI" panose="020B0502040204020203" pitchFamily="34" charset="0"/>
              </a:rPr>
              <a:t>Gruppernes opgave er nu at finde konkrete løsningsmodeller og handlinger, som kan styrke det emne eller spørgsmål, som gruppen har valgt.  </a:t>
            </a:r>
          </a:p>
          <a:p>
            <a:pPr algn="l"/>
            <a:r>
              <a:rPr lang="da-DK" b="0" i="0" dirty="0">
                <a:solidFill>
                  <a:srgbClr val="494449"/>
                </a:solidFill>
                <a:effectLst/>
                <a:latin typeface="Segoe UI" panose="020B0502040204020203" pitchFamily="34" charset="0"/>
                <a:cs typeface="Segoe UI" panose="020B0502040204020203" pitchFamily="34" charset="0"/>
              </a:rPr>
              <a:t>Overvej om løsningen skal laves lokalt eller på tværs af lokation. Er det et problem vi har fælles med andre afdelinger? Skal løsningen laves i samarbejde med andre afdelinger? </a:t>
            </a:r>
          </a:p>
          <a:p>
            <a:pPr algn="l"/>
            <a:endParaRPr lang="da-DK" b="0" i="0" dirty="0">
              <a:solidFill>
                <a:srgbClr val="494449"/>
              </a:solidFill>
              <a:effectLst/>
              <a:latin typeface="Segoe UI" panose="020B0502040204020203" pitchFamily="34" charset="0"/>
              <a:cs typeface="Segoe UI" panose="020B0502040204020203" pitchFamily="34" charset="0"/>
            </a:endParaRPr>
          </a:p>
          <a:p>
            <a:pPr algn="l"/>
            <a:r>
              <a:rPr lang="da-DK" b="0" i="0" dirty="0">
                <a:solidFill>
                  <a:srgbClr val="494449"/>
                </a:solidFill>
                <a:effectLst/>
                <a:latin typeface="Segoe UI" panose="020B0502040204020203" pitchFamily="34" charset="0"/>
                <a:cs typeface="Segoe UI" panose="020B0502040204020203" pitchFamily="34" charset="0"/>
              </a:rPr>
              <a:t>For at sikre at gruppen tænker hele vejen rundt om organisationen, kan du huske grupperne på at finde løsninger med afsæt i IGLO princippet:</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I:</a:t>
            </a:r>
            <a:r>
              <a:rPr lang="da-DK" b="0" i="0" dirty="0">
                <a:solidFill>
                  <a:srgbClr val="494449"/>
                </a:solidFill>
                <a:effectLst/>
                <a:latin typeface="Segoe UI" panose="020B0502040204020203" pitchFamily="34" charset="0"/>
                <a:cs typeface="Segoe UI" panose="020B0502040204020203" pitchFamily="34" charset="0"/>
              </a:rPr>
              <a:t> hvad kan individet gøre?</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G:</a:t>
            </a:r>
            <a:r>
              <a:rPr lang="da-DK" b="0" i="0" dirty="0">
                <a:solidFill>
                  <a:srgbClr val="494449"/>
                </a:solidFill>
                <a:effectLst/>
                <a:latin typeface="Segoe UI" panose="020B0502040204020203" pitchFamily="34" charset="0"/>
                <a:cs typeface="Segoe UI" panose="020B0502040204020203" pitchFamily="34" charset="0"/>
              </a:rPr>
              <a:t> hvad kan kollegagruppen gøre?</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L:</a:t>
            </a:r>
            <a:r>
              <a:rPr lang="da-DK" b="0" i="0" dirty="0">
                <a:solidFill>
                  <a:srgbClr val="494449"/>
                </a:solidFill>
                <a:effectLst/>
                <a:latin typeface="Segoe UI" panose="020B0502040204020203" pitchFamily="34" charset="0"/>
                <a:cs typeface="Segoe UI" panose="020B0502040204020203" pitchFamily="34" charset="0"/>
              </a:rPr>
              <a:t> hvad kan ledelsen gøre?</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O:</a:t>
            </a:r>
            <a:r>
              <a:rPr lang="da-DK" b="0" i="0" dirty="0">
                <a:solidFill>
                  <a:srgbClr val="494449"/>
                </a:solidFill>
                <a:effectLst/>
                <a:latin typeface="Segoe UI" panose="020B0502040204020203" pitchFamily="34" charset="0"/>
                <a:cs typeface="Segoe UI" panose="020B0502040204020203" pitchFamily="34" charset="0"/>
              </a:rPr>
              <a:t> hvad kan organisationen gøre? </a:t>
            </a:r>
            <a:r>
              <a:rPr lang="da-DK" b="1" i="1" dirty="0">
                <a:solidFill>
                  <a:srgbClr val="494449"/>
                </a:solidFill>
                <a:effectLst/>
                <a:highlight>
                  <a:srgbClr val="FFFF00"/>
                </a:highlight>
                <a:latin typeface="Segoe UI" panose="020B0502040204020203" pitchFamily="34" charset="0"/>
                <a:cs typeface="Segoe UI" panose="020B0502040204020203" pitchFamily="34" charset="0"/>
              </a:rPr>
              <a:t>(OBS: måske brug for beskrive hvad der menes med organisationen) </a:t>
            </a:r>
          </a:p>
          <a:p>
            <a:pPr algn="l"/>
            <a:endParaRPr lang="da-DK" b="0" i="0" dirty="0">
              <a:solidFill>
                <a:srgbClr val="494449"/>
              </a:solidFill>
              <a:effectLst/>
              <a:latin typeface="Segoe UI" panose="020B0502040204020203" pitchFamily="34" charset="0"/>
              <a:cs typeface="Segoe UI" panose="020B0502040204020203" pitchFamily="34" charset="0"/>
            </a:endParaRPr>
          </a:p>
          <a:p>
            <a:pPr algn="l"/>
            <a:r>
              <a:rPr lang="da-DK" b="0" i="0" dirty="0">
                <a:solidFill>
                  <a:srgbClr val="494449"/>
                </a:solidFill>
                <a:effectLst/>
                <a:latin typeface="Segoe UI" panose="020B0502040204020203" pitchFamily="34" charset="0"/>
                <a:cs typeface="Segoe UI" panose="020B0502040204020203" pitchFamily="34" charset="0"/>
              </a:rPr>
              <a:t> </a:t>
            </a:r>
          </a:p>
          <a:p>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0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1" dirty="0">
                <a:solidFill>
                  <a:srgbClr val="494449"/>
                </a:solidFill>
                <a:effectLst/>
                <a:latin typeface="Segoe UI" panose="020B0502040204020203" pitchFamily="34" charset="0"/>
                <a:cs typeface="Segoe UI" panose="020B0502040204020203" pitchFamily="34" charset="0"/>
              </a:rPr>
              <a:t>OBS: </a:t>
            </a:r>
            <a:r>
              <a:rPr lang="da-DK" b="1" i="0" dirty="0">
                <a:solidFill>
                  <a:srgbClr val="494449"/>
                </a:solidFill>
                <a:effectLst/>
                <a:latin typeface="Segoe UI" panose="020B0502040204020203" pitchFamily="34" charset="0"/>
                <a:cs typeface="Segoe UI" panose="020B0502040204020203" pitchFamily="34" charset="0"/>
              </a:rPr>
              <a:t>Saml op og skab klarhed</a:t>
            </a:r>
            <a:endParaRPr lang="da-DK" b="0" i="0" dirty="0">
              <a:solidFill>
                <a:srgbClr val="494449"/>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latin typeface="Segoe UI" panose="020B0502040204020203" pitchFamily="34" charset="0"/>
                <a:cs typeface="Segoe UI" panose="020B0502040204020203" pitchFamily="34" charset="0"/>
              </a:rPr>
              <a:t>Print denne og uddel til deltagerne, så de kan opsummere deres ideer til handlingsplanen heri.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latin typeface="Segoe UI" panose="020B0502040204020203" pitchFamily="34" charset="0"/>
                <a:cs typeface="Segoe UI" panose="020B0502040204020203" pitchFamily="34" charset="0"/>
              </a:rPr>
              <a:t>Det er ikke sikkert I når at udfylde hele handlingsplanen på det første møde. </a:t>
            </a:r>
            <a:r>
              <a:rPr lang="da-DK" b="0" i="0" dirty="0">
                <a:solidFill>
                  <a:srgbClr val="494449"/>
                </a:solidFill>
                <a:effectLst/>
                <a:latin typeface="Segoe UI" panose="020B0502040204020203" pitchFamily="34" charset="0"/>
                <a:cs typeface="Segoe UI" panose="020B0502040204020203" pitchFamily="34" charset="0"/>
              </a:rPr>
              <a:t>Afklar til slut hvornår og hvordan der bliver samlet op på arbejdet efterfølgende samt hvordan I færdiggøre handlingsplanen. F.eks. Hvem skriver den færdig, skal der sendes udkast rundt til kommentering?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latin typeface="Segoe UI" panose="020B0502040204020203" pitchFamily="34" charset="0"/>
              <a:cs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50862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A1E9-BD75-4C1D-F238-7D74ED6AE9D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4048189-9D5B-28B3-9B19-871802E82C3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411B5BE-0E02-6E94-B767-E23CC2F83AAF}"/>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dirty="0">
                <a:latin typeface="Segoe UI" panose="020B0502040204020203" pitchFamily="34" charset="0"/>
                <a:cs typeface="Segoe UI" panose="020B0502040204020203" pitchFamily="34" charset="0"/>
              </a:rPr>
              <a:t>Hver gruppe præsenterer på skift det, de er kommet frem til i gruppesnakken. </a:t>
            </a:r>
          </a:p>
          <a:p>
            <a:r>
              <a:rPr lang="da-DK" dirty="0">
                <a:latin typeface="Segoe UI" panose="020B0502040204020203" pitchFamily="34" charset="0"/>
                <a:cs typeface="Segoe UI" panose="020B0502040204020203" pitchFamily="34" charset="0"/>
              </a:rPr>
              <a:t>Bed dem om at fremlægge de væsentligste punkter, så de ikke læser alt det op de har skrevet, da processen på den måde kan skride i tid og opmærksomheden udfordres. </a:t>
            </a:r>
          </a:p>
          <a:p>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Til denne del af processen er det vigtigt de andres idéer og kommentarer kan integreres i løsningerne. Vær opmærksom på at få noteret pointer og input ned og få hjælp til denne del af en der kan skrive ned, hvis I er en større medarbejdergruppe. </a:t>
            </a:r>
          </a:p>
          <a:p>
            <a:endParaRPr lang="da-DK" dirty="0"/>
          </a:p>
        </p:txBody>
      </p:sp>
      <p:sp>
        <p:nvSpPr>
          <p:cNvPr id="4" name="Pladsholder til slidenummer 3">
            <a:extLst>
              <a:ext uri="{FF2B5EF4-FFF2-40B4-BE49-F238E27FC236}">
                <a16:creationId xmlns:a16="http://schemas.microsoft.com/office/drawing/2014/main" id="{D85904DF-F1F5-0900-C953-5AF2259C0854}"/>
              </a:ext>
            </a:extLst>
          </p:cNvPr>
          <p:cNvSpPr>
            <a:spLocks noGrp="1"/>
          </p:cNvSpPr>
          <p:nvPr>
            <p:ph type="sldNum" sz="quarter" idx="5"/>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1158373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Italesæt at arbejdet med trivsel og et godt arbejdsmiljø er fortløbende. I dag har I koncentreret jer om nogle af problemområderne, men der skal arbejdes med alle de identificerede problemområder. Overvej hvordan dette planlægges. Evt. som fast punkt på afdelingsmøder? En ny dag med samme agenda som i dag?</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89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683C07B4-73EC-4B37-BE77-0AEBA83CD1F2}" type="slidenum">
              <a:rPr lang="da-DK" smtClean="0"/>
              <a:pPr/>
              <a:t>29</a:t>
            </a:fld>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168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683C07B4-73EC-4B37-BE77-0AEBA83CD1F2}" type="slidenum">
              <a:rPr lang="da-DK" smtClean="0"/>
              <a:pPr/>
              <a:t>31</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Slides der er skjult indeholder forberedelse og information til jer i MED-udvalget og til dig som leder, og er </a:t>
            </a:r>
            <a:r>
              <a:rPr lang="da-DK" b="1" dirty="0">
                <a:latin typeface="Segoe UI" panose="020B0502040204020203" pitchFamily="34" charset="0"/>
                <a:cs typeface="Segoe UI" panose="020B0502040204020203" pitchFamily="34" charset="0"/>
              </a:rPr>
              <a:t>ikke</a:t>
            </a:r>
            <a:r>
              <a:rPr lang="da-DK" b="0" dirty="0">
                <a:latin typeface="Segoe UI" panose="020B0502040204020203" pitchFamily="34" charset="0"/>
                <a:cs typeface="Segoe UI" panose="020B0502040204020203" pitchFamily="34" charset="0"/>
              </a:rPr>
              <a:t> beregnet til at vise på opfølgningsmødet. </a:t>
            </a:r>
          </a:p>
          <a:p>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0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6B1F-309B-D87D-7064-42D85657A00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069374A-19B0-6098-FFCD-4011A4138D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F193EE-76D6-6C8C-6AD1-B429473F1AE2}"/>
              </a:ext>
            </a:extLst>
          </p:cNvPr>
          <p:cNvSpPr>
            <a:spLocks noGrp="1"/>
          </p:cNvSpPr>
          <p:nvPr>
            <p:ph type="body" idx="1"/>
          </p:nvPr>
        </p:nvSpPr>
        <p:spPr/>
        <p:txBody>
          <a:bodyPr/>
          <a:lstStyle/>
          <a:p>
            <a:r>
              <a:rPr lang="da-DK" b="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Slides der er skjult indeholder forberedelse og information til jer i AMG/Trio og i MED-udvalget og til dig som leder, og er </a:t>
            </a:r>
            <a:r>
              <a:rPr lang="da-DK" b="1" dirty="0">
                <a:latin typeface="Segoe UI" panose="020B0502040204020203" pitchFamily="34" charset="0"/>
                <a:cs typeface="Segoe UI" panose="020B0502040204020203" pitchFamily="34" charset="0"/>
              </a:rPr>
              <a:t>ikke</a:t>
            </a:r>
            <a:r>
              <a:rPr lang="da-DK" b="0" dirty="0">
                <a:latin typeface="Segoe UI" panose="020B0502040204020203" pitchFamily="34" charset="0"/>
                <a:cs typeface="Segoe UI" panose="020B0502040204020203" pitchFamily="34" charset="0"/>
              </a:rPr>
              <a:t> beregnet til at vise på opfølgningsmødet.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latin typeface="KBH Teks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p:txBody>
      </p:sp>
      <p:sp>
        <p:nvSpPr>
          <p:cNvPr id="4" name="Pladsholder til slidenummer 3">
            <a:extLst>
              <a:ext uri="{FF2B5EF4-FFF2-40B4-BE49-F238E27FC236}">
                <a16:creationId xmlns:a16="http://schemas.microsoft.com/office/drawing/2014/main" id="{B0A36BF5-6023-FC16-7259-928E80B3D9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1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3828-DE66-F3C4-0B36-34F37AEFA7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7A8BAF2-BD15-F349-7854-C6CD0858179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4DD808F-F478-7C68-BDBC-2FFAF36FD7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dirty="0">
                <a:effectLst/>
                <a:latin typeface="+mj-lt"/>
                <a:ea typeface="Segoe UI" panose="020B0502040204020203" pitchFamily="34" charset="0"/>
                <a:cs typeface="Times New Roman" panose="02020603050405020304" pitchFamily="18" charset="0"/>
              </a:rPr>
              <a:t>OBS: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Segoe UI" panose="020B0502040204020203" pitchFamily="34" charset="0"/>
                <a:ea typeface="Segoe UI" panose="020B0502040204020203" pitchFamily="34" charset="0"/>
                <a:cs typeface="Times New Roman" panose="02020603050405020304" pitchFamily="18" charset="0"/>
              </a:rPr>
              <a:t>Det er vigtigt at huske, at TU 25 rapporten viser meget overordnede tilkendegivelser, som ikke kan stå alene. Det er vigtigt at indgå i dialog med medarbejderne for at høre, hvad de mente med de forskellige krydser. Man kan nemt få en fornemmelse af at vide, hvad de mener. Men det er vigtigt at få spurgt ind til det, for at være sikker på, om du har forstået det rigtigt. Hvis rapportens resultater ser anderledes ud, end du havde forventet, er det vigtigt du får vendt det med en kollega, din chef eller en anden person du har tillid til. Se evt. mere her: </a:t>
            </a:r>
            <a:r>
              <a:rPr lang="da-DK" dirty="0">
                <a:hlinkClick r:id="rId3"/>
              </a:rPr>
              <a:t>Til dig som leder | Arbejdsmiljø København</a:t>
            </a:r>
            <a:endParaRPr lang="da-DK" sz="1200" dirty="0">
              <a:effectLst/>
              <a:latin typeface="Segoe UI" panose="020B0502040204020203" pitchFamily="34" charset="0"/>
              <a:ea typeface="Segoe UI" panose="020B0502040204020203" pitchFamily="34" charset="0"/>
              <a:cs typeface="Times New Roman" panose="02020603050405020304" pitchFamily="18" charset="0"/>
            </a:endParaRPr>
          </a:p>
          <a:p>
            <a:endParaRPr lang="da-DK" sz="1200" dirty="0"/>
          </a:p>
        </p:txBody>
      </p:sp>
      <p:sp>
        <p:nvSpPr>
          <p:cNvPr id="4" name="Pladsholder til slidenummer 3">
            <a:extLst>
              <a:ext uri="{FF2B5EF4-FFF2-40B4-BE49-F238E27FC236}">
                <a16:creationId xmlns:a16="http://schemas.microsoft.com/office/drawing/2014/main" id="{33BA1684-6FA1-3476-A871-58E572F3F943}"/>
              </a:ext>
            </a:extLst>
          </p:cNvPr>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07712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391741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kan I som MED-udvalg og du som leder, se hvilke opgaver der er forbundet med opfølgningsmødet; før, under og efter. Se næste slide med tjekliste, og om I har det hele med.</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73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O</a:t>
            </a:r>
            <a:r>
              <a:rPr lang="da-DK" b="1" i="1" dirty="0">
                <a:latin typeface="Segoe UI" panose="020B0502040204020203" pitchFamily="34" charset="0"/>
                <a:cs typeface="Segoe UI" panose="020B0502040204020203" pitchFamily="34" charset="0"/>
              </a:rPr>
              <a:t>BS: Her skal I tage stilling til hvordan I vil involvere medarbejderne i udvælgelse af emner fra trivselsundersøgelsen. </a:t>
            </a:r>
          </a:p>
          <a:p>
            <a:endParaRPr lang="da-DK" b="1" i="1" dirty="0">
              <a:latin typeface="Segoe UI" panose="020B0502040204020203" pitchFamily="34" charset="0"/>
              <a:cs typeface="Segoe UI" panose="020B0502040204020203" pitchFamily="34" charset="0"/>
            </a:endParaRPr>
          </a:p>
          <a:p>
            <a:r>
              <a:rPr lang="da-DK" b="1" i="1" dirty="0">
                <a:latin typeface="Segoe UI" panose="020B0502040204020203" pitchFamily="34" charset="0"/>
                <a:cs typeface="Segoe UI" panose="020B0502040204020203" pitchFamily="34" charset="0"/>
              </a:rPr>
              <a:t>Vi giver bud på to modeller beskrevet nedenfor samt understøttet af </a:t>
            </a:r>
            <a:r>
              <a:rPr lang="da-DK" b="1" i="1" dirty="0">
                <a:highlight>
                  <a:srgbClr val="FFFF00"/>
                </a:highlight>
                <a:latin typeface="Segoe UI" panose="020B0502040204020203" pitchFamily="34" charset="0"/>
                <a:cs typeface="Segoe UI" panose="020B0502040204020203" pitchFamily="34" charset="0"/>
              </a:rPr>
              <a:t>slides 18 og 20. </a:t>
            </a:r>
          </a:p>
          <a:p>
            <a:endParaRPr lang="da-DK" b="1" i="1" u="sng" dirty="0">
              <a:latin typeface="Segoe UI" panose="020B0502040204020203" pitchFamily="34" charset="0"/>
              <a:cs typeface="Segoe UI" panose="020B0502040204020203" pitchFamily="34" charset="0"/>
            </a:endParaRPr>
          </a:p>
          <a:p>
            <a:r>
              <a:rPr lang="da-DK" b="0" i="0" u="sng" dirty="0">
                <a:latin typeface="Segoe UI" panose="020B0502040204020203" pitchFamily="34" charset="0"/>
                <a:cs typeface="Segoe UI" panose="020B0502040204020203" pitchFamily="34" charset="0"/>
              </a:rPr>
              <a:t>VÆLG EN MODEL FOR PRIORITERING AF EMNER:</a:t>
            </a:r>
          </a:p>
          <a:p>
            <a:endParaRPr lang="da-DK" dirty="0">
              <a:latin typeface="Segoe UI" panose="020B0502040204020203" pitchFamily="34" charset="0"/>
              <a:cs typeface="Segoe UI" panose="020B0502040204020203" pitchFamily="34" charset="0"/>
            </a:endParaRPr>
          </a:p>
          <a:p>
            <a:pPr marL="228600" indent="-228600">
              <a:buFont typeface="+mj-lt"/>
              <a:buAutoNum type="arabicPeriod"/>
            </a:pPr>
            <a:r>
              <a:rPr lang="da-DK" dirty="0">
                <a:latin typeface="Segoe UI" panose="020B0502040204020203" pitchFamily="34" charset="0"/>
                <a:cs typeface="Segoe UI" panose="020B0502040204020203" pitchFamily="34" charset="0"/>
              </a:rPr>
              <a:t>I den første hænger I prints af rapporten op på væggen inden mødet og lader alle medarbejdere sætte 3 stemmer på de spørgsmål, de synes er vigtigst. Fordelen ved denne model er, at du får startet mødet op på en aktiv måde, hvor alle har lige mulighed for at være med til at prioritere. </a:t>
            </a:r>
          </a:p>
          <a:p>
            <a:pPr marL="0" indent="0">
              <a:buFont typeface="+mj-lt"/>
              <a:buNone/>
            </a:pPr>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2. I den anden model beder I om at medarbejderne vælger de tre vigtigste spørgsmål i mindre grupper á 3 og så vælger i de vigtigste spørgsmål i plenum. </a:t>
            </a:r>
          </a:p>
          <a:p>
            <a:endParaRPr lang="da-DK" b="0" i="0" u="sng" dirty="0">
              <a:latin typeface="Segoe UI" panose="020B0502040204020203" pitchFamily="34" charset="0"/>
              <a:cs typeface="Segoe UI" panose="020B0502040204020203" pitchFamily="34" charset="0"/>
            </a:endParaRPr>
          </a:p>
          <a:p>
            <a:r>
              <a:rPr lang="da-DK" b="0" i="0" u="sng" dirty="0">
                <a:latin typeface="Segoe UI" panose="020B0502040204020203" pitchFamily="34" charset="0"/>
                <a:cs typeface="Segoe UI" panose="020B0502040204020203" pitchFamily="34" charset="0"/>
              </a:rPr>
              <a:t>VÆR OPMÆRKSOM PÅ ENGAGEMENT OG ANSVARLIGGØRELSE: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Segoe UI" panose="020B0502040204020203" pitchFamily="34" charset="0"/>
                <a:cs typeface="Segoe UI" panose="020B0502040204020203" pitchFamily="34" charset="0"/>
              </a:rPr>
              <a:t>Når medarbejderne har en aktiv rolle i at prioritere emner og komme med idéer til handlinger, har I allerede inviteret dem til at tage medejerskab for de indsatser, I kommer frem til i handlingsplanerne. Så er det også naturligt, at medarbejderne kan blive tovholdere for handlingsplanerne og hjælpe med at følge op herpå og gennemføre dem.</a:t>
            </a:r>
          </a:p>
          <a:p>
            <a:r>
              <a:rPr lang="da-DK" b="0" i="0" u="none" dirty="0">
                <a:latin typeface="Segoe UI" panose="020B0502040204020203" pitchFamily="34" charset="0"/>
                <a:cs typeface="Segoe UI" panose="020B0502040204020203" pitchFamily="34" charset="0"/>
              </a:rPr>
              <a:t>Husk opfølgningsmødet er ikke et beslutningsforum. Det er en proces, hvor I samlet er nysgerrige og undersøgende i forhold til handlingsmuligheder og nye fælles veje for god trivsel, </a:t>
            </a:r>
          </a:p>
          <a:p>
            <a:endParaRPr lang="da-DK" b="0" i="0" u="sng" dirty="0">
              <a:latin typeface="Segoe UI" panose="020B0502040204020203" pitchFamily="34" charset="0"/>
              <a:cs typeface="Segoe UI" panose="020B0502040204020203"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9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 omkring tidsforbrug:</a:t>
            </a:r>
          </a:p>
          <a:p>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Denne drejebog viser en proces, hvor opfølgningsmødet omkring trivselsundersøgelsen kan afholdes på ca. 2 timer. Det er vigtigt, der er tid nok til at få medarbejdernes ideer og gode erfaringer i spil, særligt under trin 4 og 6. I kan sagtens opleve, at der er behov for mere tid til drøftelserne, så planlæg evt. et opfølgende møde fra start af eller se om I kan afsætte yderligere tid. </a:t>
            </a:r>
          </a:p>
          <a:p>
            <a:endParaRPr lang="da-DK" dirty="0">
              <a:latin typeface="Segoe UI" panose="020B0502040204020203" pitchFamily="34" charset="0"/>
              <a:cs typeface="Segoe UI" panose="020B0502040204020203" pitchFamily="34" charset="0"/>
            </a:endParaRPr>
          </a:p>
          <a:p>
            <a:r>
              <a:rPr lang="da-DK" u="sng" dirty="0">
                <a:latin typeface="Segoe UI" panose="020B0502040204020203" pitchFamily="34" charset="0"/>
                <a:cs typeface="Segoe UI" panose="020B0502040204020203" pitchFamily="34" charset="0"/>
              </a:rPr>
              <a:t>HUSK:</a:t>
            </a:r>
          </a:p>
          <a:p>
            <a:r>
              <a:rPr lang="da-DK" dirty="0">
                <a:latin typeface="Segoe UI" panose="020B0502040204020203" pitchFamily="34" charset="0"/>
                <a:cs typeface="Segoe UI" panose="020B0502040204020203" pitchFamily="34" charset="0"/>
                <a:sym typeface="Wingdings" panose="05000000000000000000" pitchFamily="2" charset="2"/>
              </a:rPr>
              <a:t></a:t>
            </a:r>
            <a:r>
              <a:rPr lang="da-DK" dirty="0">
                <a:latin typeface="Segoe UI" panose="020B0502040204020203" pitchFamily="34" charset="0"/>
                <a:cs typeface="Segoe UI" panose="020B0502040204020203" pitchFamily="34" charset="0"/>
              </a:rPr>
              <a:t>Det er muligt at dele mødet op i to og afholde processen omkring udfyldelse af handlingsplaner en anden dag – trin 6. </a:t>
            </a:r>
          </a:p>
          <a:p>
            <a:r>
              <a:rPr lang="da-DK" dirty="0">
                <a:latin typeface="Segoe UI" panose="020B0502040204020203" pitchFamily="34" charset="0"/>
                <a:cs typeface="Segoe UI" panose="020B0502040204020203" pitchFamily="34" charset="0"/>
                <a:sym typeface="Wingdings" panose="05000000000000000000" pitchFamily="2" charset="2"/>
              </a:rPr>
              <a:t></a:t>
            </a:r>
            <a:r>
              <a:rPr lang="da-DK" dirty="0">
                <a:latin typeface="Segoe UI" panose="020B0502040204020203" pitchFamily="34" charset="0"/>
                <a:cs typeface="Segoe UI" panose="020B0502040204020203" pitchFamily="34" charset="0"/>
              </a:rPr>
              <a:t>Hvis du vælger at dele mødet op, er det vigtigt I får samlet godt op på første del og får booket del to af mødet relativt snart efter.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8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9.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9.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9.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11.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1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1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1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1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1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8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titel_blå">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Text Placeholder 22">
            <a:extLst>
              <a:ext uri="{FF2B5EF4-FFF2-40B4-BE49-F238E27FC236}">
                <a16:creationId xmlns:a16="http://schemas.microsoft.com/office/drawing/2014/main" id="{5D328411-9420-C2DE-E10E-328C834DA6E9}"/>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25821061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6198820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1969794009"/>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3814803907"/>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845549163"/>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986217627"/>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048198941"/>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827883809"/>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670848745"/>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799109521"/>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630431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00000"/>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746732059"/>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744406786"/>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109924680"/>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120030992"/>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180880210"/>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00989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88237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7809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25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012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17068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30535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56297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11052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7305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976415065"/>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261755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9734955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968465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96663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4793109"/>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40112840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9957071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470033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943497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07392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699777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5171144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04/24/2025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7984822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8292955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39922572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_mø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1001291796"/>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943720809"/>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945694432"/>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243048564"/>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695035166"/>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86422359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822233802"/>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53134327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81550261"/>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4834785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46183641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342535418"/>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208182109"/>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04584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89688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16512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79214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7705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18162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883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5159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8534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29773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423853556"/>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4828513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8487634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0102051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0452306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5389972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27819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51343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275517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3714822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038425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3241297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04/24/2025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1834410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6130743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113648858"/>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2763330030"/>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22388689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g indhold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511496384"/>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9977054"/>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589732808"/>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68405330"/>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756449064"/>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113310200"/>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312889602"/>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011315787"/>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969482284"/>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27759054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ø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012876243"/>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41674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31264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27904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96919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99057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54810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23717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43611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512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056C6B45-355A-3C76-0A6E-022ABBB46FE1}"/>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6FB42951-966F-D17A-719B-AB3B921EF5B4}"/>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71734363-C0C8-B0C1-8AC6-4C3E65441540}"/>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Tree>
    <p:extLst>
      <p:ext uri="{BB962C8B-B14F-4D97-AF65-F5344CB8AC3E}">
        <p14:creationId xmlns:p14="http://schemas.microsoft.com/office/powerpoint/2010/main" val="4015606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 og 2/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2644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057998739"/>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2323161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6011168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4409134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7521962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229786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3230856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40921581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013695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dhold og 1/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980134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0867883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854816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04/24/2025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3891595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0501259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1181584342"/>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1698552129"/>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031974715"/>
      </p:ext>
    </p:extLst>
  </p:cSld>
  <p:clrMapOvr>
    <a:masterClrMapping/>
  </p:clrMapOvr>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562412116"/>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28705528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1/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a:prstGeom prst="rect">
            <a:avLst/>
          </a:prstGeo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888687453"/>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144874190"/>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555021283"/>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155121346"/>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989174933"/>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481733879"/>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960314039"/>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177639456"/>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811921021"/>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1970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mør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58512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45173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641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74290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0615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45737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7046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13065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4394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72532218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8376551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8515791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2240105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95132499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5263825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5689153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356074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431580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94309325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958607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8706984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04/24/2025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29376991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7739515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747925923"/>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144671257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841444656"/>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847338259"/>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846302509"/>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171900877"/>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7122342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263385183"/>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637684444"/>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664934878"/>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92742472"/>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019636298"/>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644064089"/>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689944407"/>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215095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40582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517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8495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803036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8309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129250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6321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00140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87598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106316712"/>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9246780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80999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859268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6432203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655097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52841841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0471910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8874175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717507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9124448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8721369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04/24/2025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034495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056C6B45-355A-3C76-0A6E-022ABBB46FE1}"/>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6FB42951-966F-D17A-719B-AB3B921EF5B4}"/>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71734363-C0C8-B0C1-8AC6-4C3E65441540}"/>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
        <p:nvSpPr>
          <p:cNvPr id="5" name="Subtitle 16">
            <a:extLst>
              <a:ext uri="{FF2B5EF4-FFF2-40B4-BE49-F238E27FC236}">
                <a16:creationId xmlns:a16="http://schemas.microsoft.com/office/drawing/2014/main" id="{5B96CF09-5C60-510A-E67F-CEB6D1A4799E}"/>
              </a:ext>
            </a:extLst>
          </p:cNvPr>
          <p:cNvSpPr>
            <a:spLocks noGrp="1"/>
          </p:cNvSpPr>
          <p:nvPr>
            <p:ph type="subTitle" idx="1" hasCustomPrompt="1"/>
          </p:nvPr>
        </p:nvSpPr>
        <p:spPr>
          <a:xfrm>
            <a:off x="2992764" y="5258093"/>
            <a:ext cx="4097591" cy="810331"/>
          </a:xfrm>
          <a:prstGeom prst="rect">
            <a:avLst/>
          </a:prstGeom>
        </p:spPr>
        <p:txBody>
          <a:bodyPr/>
          <a:lstStyle>
            <a:lvl1pPr marL="0" indent="0">
              <a:buNone/>
              <a:defRPr/>
            </a:lvl1pPr>
          </a:lstStyle>
          <a:p>
            <a:r>
              <a:rPr lang="da-DK" dirty="0"/>
              <a:t>Undertitel eller oplægsholder</a:t>
            </a:r>
          </a:p>
          <a:p>
            <a:r>
              <a:rPr lang="da-DK" dirty="0"/>
              <a:t>(hvis ingen undertitel)</a:t>
            </a:r>
          </a:p>
        </p:txBody>
      </p:sp>
      <p:sp>
        <p:nvSpPr>
          <p:cNvPr id="6" name="Title 15">
            <a:extLst>
              <a:ext uri="{FF2B5EF4-FFF2-40B4-BE49-F238E27FC236}">
                <a16:creationId xmlns:a16="http://schemas.microsoft.com/office/drawing/2014/main" id="{A9C699BD-3598-8C50-B23E-232F03B876B3}"/>
              </a:ext>
            </a:extLst>
          </p:cNvPr>
          <p:cNvSpPr>
            <a:spLocks noGrp="1"/>
          </p:cNvSpPr>
          <p:nvPr>
            <p:ph type="ctrTitle" hasCustomPrompt="1"/>
          </p:nvPr>
        </p:nvSpPr>
        <p:spPr>
          <a:xfrm>
            <a:off x="516158" y="3230218"/>
            <a:ext cx="6574198" cy="1192696"/>
          </a:xfrm>
          <a:prstGeom prst="rect">
            <a:avLst/>
          </a:prstGeom>
        </p:spPr>
        <p:txBody>
          <a:bodyPr anchor="b"/>
          <a:lstStyle>
            <a:lvl1pPr>
              <a:defRPr sz="4000">
                <a:solidFill>
                  <a:schemeClr val="tx2"/>
                </a:solidFill>
              </a:defRPr>
            </a:lvl1pPr>
          </a:lstStyle>
          <a:p>
            <a:r>
              <a:rPr lang="da-DK" dirty="0"/>
              <a:t>Indsæt titel</a:t>
            </a:r>
          </a:p>
        </p:txBody>
      </p:sp>
    </p:spTree>
    <p:extLst>
      <p:ext uri="{BB962C8B-B14F-4D97-AF65-F5344CB8AC3E}">
        <p14:creationId xmlns:p14="http://schemas.microsoft.com/office/powerpoint/2010/main" val="284266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a:xfrm>
            <a:off x="8659422" y="310327"/>
            <a:ext cx="2401755" cy="180000"/>
          </a:xfrm>
          <a:prstGeom prst="rect">
            <a:avLst/>
          </a:prstGeom>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a:xfrm>
            <a:off x="4424000" y="310327"/>
            <a:ext cx="4097593" cy="180000"/>
          </a:xfrm>
          <a:prstGeom prst="rect">
            <a:avLst/>
          </a:prstGeom>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10633" y="1697038"/>
            <a:ext cx="9594851" cy="4095750"/>
          </a:xfr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15" name="Slide Number Placeholder 14"/>
          <p:cNvSpPr>
            <a:spLocks noGrp="1"/>
          </p:cNvSpPr>
          <p:nvPr>
            <p:ph type="sldNum" sz="quarter" idx="16"/>
          </p:nvPr>
        </p:nvSpPr>
        <p:spPr/>
        <p:txBody>
          <a:bodyPr/>
          <a:lstStyle/>
          <a:p>
            <a:r>
              <a:rPr lang="da-DK" dirty="0"/>
              <a:t>/ SIDE </a:t>
            </a:r>
            <a:fld id="{543A1537-CCED-4574-B59D-EEA304A9E7B1}" type="slidenum">
              <a:rPr lang="da-DK" smtClean="0"/>
              <a:pPr/>
              <a:t>‹nr.›</a:t>
            </a:fld>
            <a:endParaRPr lang="da-DK" dirty="0"/>
          </a:p>
        </p:txBody>
      </p:sp>
      <p:sp>
        <p:nvSpPr>
          <p:cNvPr id="16" name="Title 15"/>
          <p:cNvSpPr>
            <a:spLocks noGrp="1"/>
          </p:cNvSpPr>
          <p:nvPr>
            <p:ph type="title"/>
          </p:nvPr>
        </p:nvSpPr>
        <p:spPr/>
        <p:txBody>
          <a:bodyPr/>
          <a:lstStyle>
            <a:lvl1pPr>
              <a:defRPr>
                <a:solidFill>
                  <a:srgbClr val="91C68E"/>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spTree>
    <p:extLst>
      <p:ext uri="{BB962C8B-B14F-4D97-AF65-F5344CB8AC3E}">
        <p14:creationId xmlns:p14="http://schemas.microsoft.com/office/powerpoint/2010/main" val="60584697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100716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Text Placeholder 22">
            <a:extLst>
              <a:ext uri="{FF2B5EF4-FFF2-40B4-BE49-F238E27FC236}">
                <a16:creationId xmlns:a16="http://schemas.microsoft.com/office/drawing/2014/main" id="{5D328411-9420-C2DE-E10E-328C834DA6E9}"/>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1731619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00000"/>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106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or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467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4793109"/>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234909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bl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3384852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lys">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821804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g indhold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3572472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 indhold bl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126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dhold og 2/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41773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indhold og 1/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259291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hold og 1/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5503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07091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4420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8C92A2A-0EAF-055A-32BC-29FA04214813}"/>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8622B229-E62D-B884-C091-5AB22BA82A18}"/>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28FD10DB-A2CC-9D73-ABDE-48BEB652E0B5}"/>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
        <p:nvSpPr>
          <p:cNvPr id="5" name="Subtitle 16">
            <a:extLst>
              <a:ext uri="{FF2B5EF4-FFF2-40B4-BE49-F238E27FC236}">
                <a16:creationId xmlns:a16="http://schemas.microsoft.com/office/drawing/2014/main" id="{70D7E8B0-171B-A3A3-1940-D2D61395213A}"/>
              </a:ext>
            </a:extLst>
          </p:cNvPr>
          <p:cNvSpPr>
            <a:spLocks noGrp="1"/>
          </p:cNvSpPr>
          <p:nvPr>
            <p:ph type="subTitle" idx="1" hasCustomPrompt="1"/>
          </p:nvPr>
        </p:nvSpPr>
        <p:spPr>
          <a:xfrm>
            <a:off x="2992764" y="5258093"/>
            <a:ext cx="4097591" cy="810331"/>
          </a:xfrm>
          <a:prstGeom prst="rect">
            <a:avLst/>
          </a:prstGeom>
        </p:spPr>
        <p:txBody>
          <a:bodyPr/>
          <a:lstStyle>
            <a:lvl1pPr marL="0" indent="0">
              <a:buNone/>
              <a:defRPr/>
            </a:lvl1pPr>
          </a:lstStyle>
          <a:p>
            <a:r>
              <a:rPr lang="da-DK" dirty="0"/>
              <a:t>Undertitel eller oplægsholder</a:t>
            </a:r>
          </a:p>
          <a:p>
            <a:r>
              <a:rPr lang="da-DK" dirty="0"/>
              <a:t>(hvis ingen undertitel)</a:t>
            </a:r>
          </a:p>
        </p:txBody>
      </p:sp>
      <p:sp>
        <p:nvSpPr>
          <p:cNvPr id="6" name="Title 15">
            <a:extLst>
              <a:ext uri="{FF2B5EF4-FFF2-40B4-BE49-F238E27FC236}">
                <a16:creationId xmlns:a16="http://schemas.microsoft.com/office/drawing/2014/main" id="{7AD13828-CB8A-107F-FDFC-92370DAD977C}"/>
              </a:ext>
            </a:extLst>
          </p:cNvPr>
          <p:cNvSpPr>
            <a:spLocks noGrp="1"/>
          </p:cNvSpPr>
          <p:nvPr>
            <p:ph type="ctrTitle" hasCustomPrompt="1"/>
          </p:nvPr>
        </p:nvSpPr>
        <p:spPr>
          <a:xfrm>
            <a:off x="516157" y="3249000"/>
            <a:ext cx="6574198" cy="1192696"/>
          </a:xfrm>
          <a:prstGeom prst="rect">
            <a:avLst/>
          </a:prstGeom>
        </p:spPr>
        <p:txBody>
          <a:bodyPr anchor="b"/>
          <a:lstStyle>
            <a:lvl1pPr>
              <a:defRPr sz="4000">
                <a:solidFill>
                  <a:schemeClr val="tx2"/>
                </a:solidFill>
              </a:defRPr>
            </a:lvl1pPr>
          </a:lstStyle>
          <a:p>
            <a:r>
              <a:rPr lang="da-DK" dirty="0"/>
              <a:t>Indsæt titel</a:t>
            </a:r>
          </a:p>
        </p:txBody>
      </p:sp>
    </p:spTree>
    <p:extLst>
      <p:ext uri="{BB962C8B-B14F-4D97-AF65-F5344CB8AC3E}">
        <p14:creationId xmlns:p14="http://schemas.microsoft.com/office/powerpoint/2010/main" val="1117570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solid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2"/>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2"/>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42470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46949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06971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03438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3730260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880620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1778555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86032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48658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568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8C92A2A-0EAF-055A-32BC-29FA04214813}"/>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8622B229-E62D-B884-C091-5AB22BA82A18}"/>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28FD10DB-A2CC-9D73-ABDE-48BEB652E0B5}"/>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Tree>
    <p:extLst>
      <p:ext uri="{BB962C8B-B14F-4D97-AF65-F5344CB8AC3E}">
        <p14:creationId xmlns:p14="http://schemas.microsoft.com/office/powerpoint/2010/main" val="3440073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66589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1539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4245458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301810106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3516658084"/>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666827073"/>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08467456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843880964"/>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06360458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3663334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st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24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38950728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198665295"/>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60655870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46037919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904587063"/>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350237634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01394018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9869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33083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36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st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359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8856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80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4467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6241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5500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47796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‹nr.›</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9135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4566389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659416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017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568571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0279500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3118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324661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207044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21877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9394590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2489808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3255229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04/24/2025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280542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10" Type="http://schemas.openxmlformats.org/officeDocument/2006/relationships/tags" Target="../tags/tag6.xml"/><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tags" Target="../tags/tag10.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9" Type="http://schemas.openxmlformats.org/officeDocument/2006/relationships/theme" Target="../theme/theme10.xml"/><Relationship Id="rId21" Type="http://schemas.openxmlformats.org/officeDocument/2006/relationships/slideLayout" Target="../slideLayouts/slideLayout196.xml"/><Relationship Id="rId34" Type="http://schemas.openxmlformats.org/officeDocument/2006/relationships/slideLayout" Target="../slideLayouts/slideLayout209.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33" Type="http://schemas.openxmlformats.org/officeDocument/2006/relationships/slideLayout" Target="../slideLayouts/slideLayout208.xml"/><Relationship Id="rId38" Type="http://schemas.openxmlformats.org/officeDocument/2006/relationships/slideLayout" Target="../slideLayouts/slideLayout213.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slideLayout" Target="../slideLayouts/slideLayout204.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slideLayout" Target="../slideLayouts/slideLayout207.xml"/><Relationship Id="rId37" Type="http://schemas.openxmlformats.org/officeDocument/2006/relationships/slideLayout" Target="../slideLayouts/slideLayout212.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36" Type="http://schemas.openxmlformats.org/officeDocument/2006/relationships/slideLayout" Target="../slideLayouts/slideLayout211.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slideLayout" Target="../slideLayouts/slideLayout206.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slideLayout" Target="../slideLayouts/slideLayout205.xml"/><Relationship Id="rId35" Type="http://schemas.openxmlformats.org/officeDocument/2006/relationships/slideLayout" Target="../slideLayouts/slideLayout210.xml"/><Relationship Id="rId8" Type="http://schemas.openxmlformats.org/officeDocument/2006/relationships/slideLayout" Target="../slideLayouts/slideLayout183.xml"/><Relationship Id="rId3" Type="http://schemas.openxmlformats.org/officeDocument/2006/relationships/slideLayout" Target="../slideLayouts/slideLayout17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9" Type="http://schemas.openxmlformats.org/officeDocument/2006/relationships/theme" Target="../theme/theme11.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slideLayout" Target="../slideLayouts/slideLayout251.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slideLayout" Target="../slideLayouts/slideLayout250.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slideLayout" Target="../slideLayouts/slideLayout249.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 Id="rId8" Type="http://schemas.openxmlformats.org/officeDocument/2006/relationships/slideLayout" Target="../slideLayouts/slideLayout221.xml"/><Relationship Id="rId3" Type="http://schemas.openxmlformats.org/officeDocument/2006/relationships/slideLayout" Target="../slideLayouts/slideLayout216.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26" Type="http://schemas.openxmlformats.org/officeDocument/2006/relationships/slideLayout" Target="../slideLayouts/slideLayout277.xml"/><Relationship Id="rId39" Type="http://schemas.openxmlformats.org/officeDocument/2006/relationships/theme" Target="../theme/theme12.xml"/><Relationship Id="rId21" Type="http://schemas.openxmlformats.org/officeDocument/2006/relationships/slideLayout" Target="../slideLayouts/slideLayout272.xml"/><Relationship Id="rId34" Type="http://schemas.openxmlformats.org/officeDocument/2006/relationships/slideLayout" Target="../slideLayouts/slideLayout285.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5" Type="http://schemas.openxmlformats.org/officeDocument/2006/relationships/slideLayout" Target="../slideLayouts/slideLayout276.xml"/><Relationship Id="rId33" Type="http://schemas.openxmlformats.org/officeDocument/2006/relationships/slideLayout" Target="../slideLayouts/slideLayout284.xml"/><Relationship Id="rId38" Type="http://schemas.openxmlformats.org/officeDocument/2006/relationships/slideLayout" Target="../slideLayouts/slideLayout289.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0" Type="http://schemas.openxmlformats.org/officeDocument/2006/relationships/slideLayout" Target="../slideLayouts/slideLayout271.xml"/><Relationship Id="rId29" Type="http://schemas.openxmlformats.org/officeDocument/2006/relationships/slideLayout" Target="../slideLayouts/slideLayout280.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24" Type="http://schemas.openxmlformats.org/officeDocument/2006/relationships/slideLayout" Target="../slideLayouts/slideLayout275.xml"/><Relationship Id="rId32" Type="http://schemas.openxmlformats.org/officeDocument/2006/relationships/slideLayout" Target="../slideLayouts/slideLayout283.xml"/><Relationship Id="rId37" Type="http://schemas.openxmlformats.org/officeDocument/2006/relationships/slideLayout" Target="../slideLayouts/slideLayout288.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23" Type="http://schemas.openxmlformats.org/officeDocument/2006/relationships/slideLayout" Target="../slideLayouts/slideLayout274.xml"/><Relationship Id="rId28" Type="http://schemas.openxmlformats.org/officeDocument/2006/relationships/slideLayout" Target="../slideLayouts/slideLayout279.xml"/><Relationship Id="rId36" Type="http://schemas.openxmlformats.org/officeDocument/2006/relationships/slideLayout" Target="../slideLayouts/slideLayout287.xml"/><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31" Type="http://schemas.openxmlformats.org/officeDocument/2006/relationships/slideLayout" Target="../slideLayouts/slideLayout282.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slideLayout" Target="../slideLayouts/slideLayout273.xml"/><Relationship Id="rId27" Type="http://schemas.openxmlformats.org/officeDocument/2006/relationships/slideLayout" Target="../slideLayouts/slideLayout278.xml"/><Relationship Id="rId30" Type="http://schemas.openxmlformats.org/officeDocument/2006/relationships/slideLayout" Target="../slideLayouts/slideLayout281.xml"/><Relationship Id="rId35" Type="http://schemas.openxmlformats.org/officeDocument/2006/relationships/slideLayout" Target="../slideLayouts/slideLayout286.xml"/><Relationship Id="rId8" Type="http://schemas.openxmlformats.org/officeDocument/2006/relationships/slideLayout" Target="../slideLayouts/slideLayout259.xml"/><Relationship Id="rId3"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slideLayout" Target="../slideLayouts/slideLayout5.xml"/><Relationship Id="rId16" Type="http://schemas.openxmlformats.org/officeDocument/2006/relationships/tags" Target="../tags/tag25.xml"/><Relationship Id="rId1" Type="http://schemas.openxmlformats.org/officeDocument/2006/relationships/slideLayout" Target="../slideLayouts/slideLayout4.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heme" Target="../theme/theme2.xml"/><Relationship Id="rId9" Type="http://schemas.openxmlformats.org/officeDocument/2006/relationships/tags" Target="../tags/tag18.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heme" Target="../theme/theme3.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heme" Target="../theme/theme4.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tags" Target="../tags/tag62.xml"/><Relationship Id="rId21" Type="http://schemas.openxmlformats.org/officeDocument/2006/relationships/slideLayout" Target="../slideLayouts/slideLayout29.xml"/><Relationship Id="rId34" Type="http://schemas.openxmlformats.org/officeDocument/2006/relationships/tags" Target="../tags/tag57.xml"/><Relationship Id="rId42" Type="http://schemas.openxmlformats.org/officeDocument/2006/relationships/tags" Target="../tags/tag65.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5.xml"/><Relationship Id="rId41" Type="http://schemas.openxmlformats.org/officeDocument/2006/relationships/tags" Target="../tags/tag6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ags" Target="../tags/tag55.xml"/><Relationship Id="rId37" Type="http://schemas.openxmlformats.org/officeDocument/2006/relationships/tags" Target="../tags/tag60.xml"/><Relationship Id="rId40" Type="http://schemas.openxmlformats.org/officeDocument/2006/relationships/tags" Target="../tags/tag6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tags" Target="../tags/tag59.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ags" Target="../tags/tag54.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ags" Target="../tags/tag53.xml"/><Relationship Id="rId35" Type="http://schemas.openxmlformats.org/officeDocument/2006/relationships/tags" Target="../tags/tag58.xml"/><Relationship Id="rId43" Type="http://schemas.openxmlformats.org/officeDocument/2006/relationships/image" Target="../media/image5.png"/><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ags" Target="../tags/tag56.xml"/><Relationship Id="rId38" Type="http://schemas.openxmlformats.org/officeDocument/2006/relationships/tags" Target="../tags/tag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6.xml"/><Relationship Id="rId39" Type="http://schemas.openxmlformats.org/officeDocument/2006/relationships/tags" Target="../tags/tag78.xml"/><Relationship Id="rId21" Type="http://schemas.openxmlformats.org/officeDocument/2006/relationships/slideLayout" Target="../slideLayouts/slideLayout57.xml"/><Relationship Id="rId34" Type="http://schemas.openxmlformats.org/officeDocument/2006/relationships/tags" Target="../tags/tag7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ags" Target="../tags/tag72.xml"/><Relationship Id="rId38" Type="http://schemas.openxmlformats.org/officeDocument/2006/relationships/tags" Target="../tags/tag77.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ags" Target="../tags/tag6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image" Target="../media/image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tags" Target="../tags/tag70.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theme" Target="../theme/theme7.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8" Type="http://schemas.openxmlformats.org/officeDocument/2006/relationships/slideLayout" Target="../slideLayouts/slideLayout69.xml"/><Relationship Id="rId3"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theme" Target="../theme/theme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8" Type="http://schemas.openxmlformats.org/officeDocument/2006/relationships/slideLayout" Target="../slideLayouts/slideLayout107.xml"/><Relationship Id="rId3"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theme" Target="../theme/theme9.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8" Type="http://schemas.openxmlformats.org/officeDocument/2006/relationships/slideLayout" Target="../slideLayouts/slideLayout145.xml"/><Relationship Id="rId3"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5"/>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6"/>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7"/>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8"/>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9"/>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0"/>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1"/>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2"/>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3"/>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4"/>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5"/>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6"/>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7"/>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218661"/>
            <a:ext cx="12192000" cy="6858000"/>
          </a:xfrm>
          <a:prstGeom prst="rect">
            <a:avLst/>
          </a:prstGeom>
        </p:spPr>
      </p:pic>
    </p:spTree>
    <p:extLst>
      <p:ext uri="{BB962C8B-B14F-4D97-AF65-F5344CB8AC3E}">
        <p14:creationId xmlns:p14="http://schemas.microsoft.com/office/powerpoint/2010/main" val="59777228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648" r:id="rId3"/>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2732827700"/>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079" r:id="rId28"/>
    <p:sldLayoutId id="2147484080" r:id="rId29"/>
    <p:sldLayoutId id="2147484081" r:id="rId30"/>
    <p:sldLayoutId id="2147484082" r:id="rId31"/>
    <p:sldLayoutId id="2147484083" r:id="rId32"/>
    <p:sldLayoutId id="2147484084" r:id="rId33"/>
    <p:sldLayoutId id="2147484085" r:id="rId34"/>
    <p:sldLayoutId id="2147484086" r:id="rId35"/>
    <p:sldLayoutId id="2147484087" r:id="rId36"/>
    <p:sldLayoutId id="2147484088" r:id="rId37"/>
    <p:sldLayoutId id="2147484089"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94452896"/>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78778395"/>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 id="2147484154" r:id="rId25"/>
    <p:sldLayoutId id="2147484155" r:id="rId26"/>
    <p:sldLayoutId id="2147484156" r:id="rId27"/>
    <p:sldLayoutId id="2147484157" r:id="rId28"/>
    <p:sldLayoutId id="2147484158" r:id="rId29"/>
    <p:sldLayoutId id="2147484159" r:id="rId30"/>
    <p:sldLayoutId id="2147484160" r:id="rId31"/>
    <p:sldLayoutId id="2147484161" r:id="rId32"/>
    <p:sldLayoutId id="2147484162" r:id="rId33"/>
    <p:sldLayoutId id="2147484163" r:id="rId34"/>
    <p:sldLayoutId id="2147484164" r:id="rId35"/>
    <p:sldLayoutId id="2147484165" r:id="rId36"/>
    <p:sldLayoutId id="2147484166" r:id="rId37"/>
    <p:sldLayoutId id="2147484167"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5"/>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6"/>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7"/>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8"/>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9"/>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0"/>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1"/>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2"/>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3"/>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4"/>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5"/>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6"/>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7"/>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0" y="228600"/>
            <a:ext cx="12192000" cy="6858000"/>
          </a:xfrm>
          <a:prstGeom prst="rect">
            <a:avLst/>
          </a:prstGeom>
        </p:spPr>
      </p:pic>
    </p:spTree>
    <p:extLst>
      <p:ext uri="{BB962C8B-B14F-4D97-AF65-F5344CB8AC3E}">
        <p14:creationId xmlns:p14="http://schemas.microsoft.com/office/powerpoint/2010/main" val="209499734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85" r:id="rId3"/>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24382" y="1108213"/>
            <a:ext cx="8943236" cy="4641574"/>
          </a:xfrm>
          <a:prstGeom prst="rect">
            <a:avLst/>
          </a:prstGeom>
        </p:spPr>
      </p:pic>
    </p:spTree>
    <p:extLst>
      <p:ext uri="{BB962C8B-B14F-4D97-AF65-F5344CB8AC3E}">
        <p14:creationId xmlns:p14="http://schemas.microsoft.com/office/powerpoint/2010/main" val="2476257276"/>
      </p:ext>
    </p:extLst>
  </p:cSld>
  <p:clrMap bg1="lt1" tx1="dk1" bg2="lt2" tx2="dk2" accent1="accent1" accent2="accent2" accent3="accent3" accent4="accent4" accent5="accent5" accent6="accent6" hlink="hlink" folHlink="folHlink"/>
  <p:sldLayoutIdLst>
    <p:sldLayoutId id="2147483887"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24383" y="1108213"/>
            <a:ext cx="8943234" cy="4641574"/>
          </a:xfrm>
          <a:prstGeom prst="rect">
            <a:avLst/>
          </a:prstGeom>
        </p:spPr>
      </p:pic>
    </p:spTree>
    <p:extLst>
      <p:ext uri="{BB962C8B-B14F-4D97-AF65-F5344CB8AC3E}">
        <p14:creationId xmlns:p14="http://schemas.microsoft.com/office/powerpoint/2010/main" val="930016114"/>
      </p:ext>
    </p:extLst>
  </p:cSld>
  <p:clrMap bg1="lt1" tx1="dk1" bg2="lt2" tx2="dk2" accent1="accent1" accent2="accent2" accent3="accent3" accent4="accent4" accent5="accent5" accent6="accent6" hlink="hlink" folHlink="folHlink"/>
  <p:sldLayoutIdLst>
    <p:sldLayoutId id="2147483889"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dirty="0"/>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0"/>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1"/>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2"/>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33"/>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34"/>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35"/>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36"/>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37"/>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38"/>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39"/>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0"/>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1"/>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2"/>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Billede 7">
            <a:extLst>
              <a:ext uri="{FF2B5EF4-FFF2-40B4-BE49-F238E27FC236}">
                <a16:creationId xmlns:a16="http://schemas.microsoft.com/office/drawing/2014/main" id="{05B64091-2B16-FE56-9820-8E91C37B5A4A}"/>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p:blipFill>
        <p:spPr>
          <a:xfrm>
            <a:off x="9673540" y="5962923"/>
            <a:ext cx="2954178" cy="579019"/>
          </a:xfrm>
          <a:prstGeom prst="rect">
            <a:avLst/>
          </a:prstGeom>
        </p:spPr>
      </p:pic>
    </p:spTree>
    <p:extLst>
      <p:ext uri="{BB962C8B-B14F-4D97-AF65-F5344CB8AC3E}">
        <p14:creationId xmlns:p14="http://schemas.microsoft.com/office/powerpoint/2010/main" val="344296498"/>
      </p:ext>
    </p:extLst>
  </p:cSld>
  <p:clrMap bg1="dk1" tx1="lt1" bg2="dk2" tx2="lt2" accent1="accent1" accent2="accent2" accent3="accent3" accent4="accent4" accent5="accent5" accent6="accent6" hlink="hlink" folHlink="folHlink"/>
  <p:sldLayoutIdLst>
    <p:sldLayoutId id="2147483785" r:id="rId1"/>
    <p:sldLayoutId id="2147483813" r:id="rId2"/>
    <p:sldLayoutId id="2147483812" r:id="rId3"/>
    <p:sldLayoutId id="2147483778" r:id="rId4"/>
    <p:sldLayoutId id="2147483786" r:id="rId5"/>
    <p:sldLayoutId id="2147483787" r:id="rId6"/>
    <p:sldLayoutId id="2147483784" r:id="rId7"/>
    <p:sldLayoutId id="2147483756" r:id="rId8"/>
    <p:sldLayoutId id="2147483781" r:id="rId9"/>
    <p:sldLayoutId id="2147483779" r:id="rId10"/>
    <p:sldLayoutId id="2147483790" r:id="rId11"/>
    <p:sldLayoutId id="2147483791" r:id="rId12"/>
    <p:sldLayoutId id="2147483792" r:id="rId13"/>
    <p:sldLayoutId id="2147483793" r:id="rId14"/>
    <p:sldLayoutId id="2147483764" r:id="rId15"/>
    <p:sldLayoutId id="2147483797" r:id="rId16"/>
    <p:sldLayoutId id="2147483796" r:id="rId17"/>
    <p:sldLayoutId id="2147483795" r:id="rId18"/>
    <p:sldLayoutId id="2147483798" r:id="rId19"/>
    <p:sldLayoutId id="2147483767" r:id="rId20"/>
    <p:sldLayoutId id="2147483768" r:id="rId21"/>
    <p:sldLayoutId id="2147483805" r:id="rId22"/>
    <p:sldLayoutId id="2147483806" r:id="rId23"/>
    <p:sldLayoutId id="2147483807" r:id="rId24"/>
    <p:sldLayoutId id="2147483808" r:id="rId25"/>
    <p:sldLayoutId id="2147483809" r:id="rId26"/>
    <p:sldLayoutId id="2147483810" r:id="rId27"/>
    <p:sldLayoutId id="2147483894" r:id="rId28"/>
  </p:sldLayoutIdLst>
  <p:hf hdr="0" dt="0"/>
  <p:txStyles>
    <p:titleStyle>
      <a:lvl1pPr algn="l" defTabSz="914400" rtl="0" eaLnBrk="1" latinLnBrk="0" hangingPunct="1">
        <a:lnSpc>
          <a:spcPct val="83000"/>
        </a:lnSpc>
        <a:spcBef>
          <a:spcPct val="0"/>
        </a:spcBef>
        <a:buNone/>
        <a:defRPr sz="3500" b="1"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bg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a:noFill/>
        </p:spPr>
        <p:txBody>
          <a:bodyPr vert="horz" lIns="0" tIns="0" rIns="0" bIns="0" rtlCol="0" anchor="b" anchorCtr="0">
            <a:noAutofit/>
          </a:bodyPr>
          <a:lstStyle/>
          <a:p>
            <a:r>
              <a:rPr lang="da-DK" dirty="0"/>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2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2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2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3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3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3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3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3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3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3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3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3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3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Billede 7">
            <a:extLst>
              <a:ext uri="{FF2B5EF4-FFF2-40B4-BE49-F238E27FC236}">
                <a16:creationId xmlns:a16="http://schemas.microsoft.com/office/drawing/2014/main" id="{05B64091-2B16-FE56-9820-8E91C37B5A4A}"/>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p:blipFill>
        <p:spPr>
          <a:xfrm>
            <a:off x="9673540" y="5962923"/>
            <a:ext cx="2954178" cy="579018"/>
          </a:xfrm>
          <a:prstGeom prst="rect">
            <a:avLst/>
          </a:prstGeom>
        </p:spPr>
      </p:pic>
    </p:spTree>
    <p:extLst>
      <p:ext uri="{BB962C8B-B14F-4D97-AF65-F5344CB8AC3E}">
        <p14:creationId xmlns:p14="http://schemas.microsoft.com/office/powerpoint/2010/main" val="238047599"/>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7" r:id="rId3"/>
    <p:sldLayoutId id="2147483859" r:id="rId4"/>
    <p:sldLayoutId id="2147483860" r:id="rId5"/>
    <p:sldLayoutId id="2147483861"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Lst>
  <p:hf hdr="0" dt="0"/>
  <p:txStyles>
    <p:titleStyle>
      <a:lvl1pPr algn="l" defTabSz="914400" rtl="0" eaLnBrk="1" latinLnBrk="0" hangingPunct="1">
        <a:lnSpc>
          <a:spcPct val="83000"/>
        </a:lnSpc>
        <a:spcBef>
          <a:spcPct val="0"/>
        </a:spcBef>
        <a:buNone/>
        <a:defRPr sz="3500" b="1"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bg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20093354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 id="2147483926" r:id="rId31"/>
    <p:sldLayoutId id="2147483927" r:id="rId32"/>
    <p:sldLayoutId id="2147483928" r:id="rId33"/>
    <p:sldLayoutId id="2147483929" r:id="rId34"/>
    <p:sldLayoutId id="2147483930" r:id="rId35"/>
    <p:sldLayoutId id="2147483931" r:id="rId36"/>
    <p:sldLayoutId id="2147483932" r:id="rId37"/>
    <p:sldLayoutId id="2147483933"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dirty="0"/>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418001269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 id="2147483969" r:id="rId35"/>
    <p:sldLayoutId id="2147483970" r:id="rId36"/>
    <p:sldLayoutId id="2147483971" r:id="rId37"/>
    <p:sldLayoutId id="2147483972"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KBH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KBH Teks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KBH Teks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KBH Teks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KBH Teks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KBH Teks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‹nr.›</a:t>
            </a:fld>
            <a:endParaRPr lang="da-DK"/>
          </a:p>
        </p:txBody>
      </p:sp>
    </p:spTree>
    <p:extLst>
      <p:ext uri="{BB962C8B-B14F-4D97-AF65-F5344CB8AC3E}">
        <p14:creationId xmlns:p14="http://schemas.microsoft.com/office/powerpoint/2010/main" val="131399549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 id="2147484033" r:id="rId21"/>
    <p:sldLayoutId id="2147484034" r:id="rId22"/>
    <p:sldLayoutId id="2147484035" r:id="rId23"/>
    <p:sldLayoutId id="2147484036" r:id="rId24"/>
    <p:sldLayoutId id="2147484037" r:id="rId25"/>
    <p:sldLayoutId id="2147484038" r:id="rId26"/>
    <p:sldLayoutId id="2147484039" r:id="rId27"/>
    <p:sldLayoutId id="2147484040" r:id="rId28"/>
    <p:sldLayoutId id="2147484041" r:id="rId29"/>
    <p:sldLayoutId id="2147484042" r:id="rId30"/>
    <p:sldLayoutId id="2147484043" r:id="rId31"/>
    <p:sldLayoutId id="2147484044" r:id="rId32"/>
    <p:sldLayoutId id="2147484045" r:id="rId33"/>
    <p:sldLayoutId id="2147484046" r:id="rId34"/>
    <p:sldLayoutId id="2147484047" r:id="rId35"/>
    <p:sldLayoutId id="2147484048" r:id="rId36"/>
    <p:sldLayoutId id="2147484049" r:id="rId37"/>
    <p:sldLayoutId id="2147484050"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82.xml"/><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5.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79.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83.xml"/><Relationship Id="rId5" Type="http://schemas.openxmlformats.org/officeDocument/2006/relationships/image" Target="../media/image34.png"/><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17.xml"/><Relationship Id="rId5" Type="http://schemas.openxmlformats.org/officeDocument/2006/relationships/image" Target="../media/image53.sv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17.xml"/></Relationships>
</file>

<file path=ppt/slides/_rels/slide27.xml.rels><?xml version="1.0" encoding="UTF-8" standalone="yes"?>
<Relationships xmlns="http://schemas.openxmlformats.org/package/2006/relationships"><Relationship Id="rId3" Type="http://schemas.openxmlformats.org/officeDocument/2006/relationships/hyperlink" Target="https://at.dk/regler/at-vejledninger/systematisk-arbejdsmiljoearbejde-1-3-1/#id749724206" TargetMode="External"/><Relationship Id="rId2" Type="http://schemas.openxmlformats.org/officeDocument/2006/relationships/notesSlide" Target="../notesSlides/notesSlide24.xml"/><Relationship Id="rId1" Type="http://schemas.openxmlformats.org/officeDocument/2006/relationships/slideLayout" Target="../slideLayouts/slideLayout183.xml"/><Relationship Id="rId6" Type="http://schemas.openxmlformats.org/officeDocument/2006/relationships/image" Target="../media/image34.png"/><Relationship Id="rId5" Type="http://schemas.openxmlformats.org/officeDocument/2006/relationships/image" Target="../media/image51.sv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hyperlink" Target="https://medarbejder.kk.dk/ansaettelsesforhold/arbejdsmiljoe-og-trivsel/trivselsundersoegelsen" TargetMode="External"/><Relationship Id="rId2" Type="http://schemas.openxmlformats.org/officeDocument/2006/relationships/hyperlink" Target="http://www.medarbejder.kk.dk/" TargetMode="External"/><Relationship Id="rId1" Type="http://schemas.openxmlformats.org/officeDocument/2006/relationships/slideLayout" Target="../slideLayouts/slideLayout43.xml"/><Relationship Id="rId4" Type="http://schemas.openxmlformats.org/officeDocument/2006/relationships/hyperlink" Target="https://arbejdsmiljoe.kk.dk/saerlige-indsatser/trivselsundersoegelse-i-koebenhavns-kommu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1.svg"/><Relationship Id="rId2" Type="http://schemas.openxmlformats.org/officeDocument/2006/relationships/notesSlide" Target="../notesSlides/notesSlide4.xml"/><Relationship Id="rId1" Type="http://schemas.openxmlformats.org/officeDocument/2006/relationships/slideLayout" Target="../slideLayouts/slideLayout14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5.xml"/><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A1B2F169-42CE-B37D-074D-9D7E64116071}"/>
              </a:ext>
            </a:extLst>
          </p:cNvPr>
          <p:cNvSpPr txBox="1"/>
          <p:nvPr/>
        </p:nvSpPr>
        <p:spPr>
          <a:xfrm>
            <a:off x="616688" y="3583172"/>
            <a:ext cx="6113721" cy="615553"/>
          </a:xfrm>
          <a:prstGeom prst="rect">
            <a:avLst/>
          </a:prstGeom>
          <a:noFill/>
        </p:spPr>
        <p:txBody>
          <a:bodyPr wrap="square" lIns="0" tIns="0" rIns="0" bIns="0" rtlCol="0">
            <a:spAutoFit/>
          </a:bodyPr>
          <a:lstStyle/>
          <a:p>
            <a:r>
              <a:rPr lang="da-DK" sz="2000" dirty="0">
                <a:solidFill>
                  <a:schemeClr val="tx2"/>
                </a:solidFill>
              </a:rPr>
              <a:t>Slidepakken til opfølgning på trivselsundersøgelsen i den enkelte enhed.</a:t>
            </a:r>
          </a:p>
        </p:txBody>
      </p:sp>
    </p:spTree>
    <p:extLst>
      <p:ext uri="{BB962C8B-B14F-4D97-AF65-F5344CB8AC3E}">
        <p14:creationId xmlns:p14="http://schemas.microsoft.com/office/powerpoint/2010/main" val="198085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B74AF-E3CE-5C44-93FB-8C3A30FDFA40}"/>
              </a:ext>
            </a:extLst>
          </p:cNvPr>
          <p:cNvSpPr>
            <a:spLocks noGrp="1"/>
          </p:cNvSpPr>
          <p:nvPr>
            <p:ph type="title"/>
          </p:nvPr>
        </p:nvSpPr>
        <p:spPr>
          <a:xfrm>
            <a:off x="540000" y="869501"/>
            <a:ext cx="11124000" cy="756000"/>
          </a:xfrm>
        </p:spPr>
        <p:txBody>
          <a:bodyPr/>
          <a:lstStyle/>
          <a:p>
            <a:r>
              <a:rPr lang="da-DK" dirty="0">
                <a:latin typeface="KBH Tekst" panose="00000500000000000000" pitchFamily="2" charset="0"/>
              </a:rPr>
              <a:t>D: TJEKLISTE - </a:t>
            </a:r>
            <a:r>
              <a:rPr lang="da-DK" dirty="0">
                <a:solidFill>
                  <a:srgbClr val="680B03"/>
                </a:solidFill>
                <a:latin typeface="KBH Tekst" panose="00000500000000000000" pitchFamily="2" charset="0"/>
              </a:rPr>
              <a:t>Før opfølgningsmødet</a:t>
            </a:r>
          </a:p>
        </p:txBody>
      </p:sp>
      <p:sp>
        <p:nvSpPr>
          <p:cNvPr id="3" name="Pladsholder til indhold 2">
            <a:extLst>
              <a:ext uri="{FF2B5EF4-FFF2-40B4-BE49-F238E27FC236}">
                <a16:creationId xmlns:a16="http://schemas.microsoft.com/office/drawing/2014/main" id="{A9CAB47F-63B8-25E6-81FF-13B197CC1E44}"/>
              </a:ext>
            </a:extLst>
          </p:cNvPr>
          <p:cNvSpPr>
            <a:spLocks noGrp="1"/>
          </p:cNvSpPr>
          <p:nvPr>
            <p:ph idx="1"/>
          </p:nvPr>
        </p:nvSpPr>
        <p:spPr>
          <a:xfrm>
            <a:off x="622827" y="1625502"/>
            <a:ext cx="10946345" cy="3408512"/>
          </a:xfrm>
        </p:spPr>
        <p:txBody>
          <a:bodyPr>
            <a:noAutofit/>
          </a:bodyPr>
          <a:lstStyle/>
          <a:p>
            <a:pPr>
              <a:lnSpc>
                <a:spcPct val="120000"/>
              </a:lnSpc>
              <a:buFont typeface="Wingdings" panose="05000000000000000000" pitchFamily="2" charset="2"/>
              <a:buChar char="q"/>
            </a:pPr>
            <a:r>
              <a:rPr lang="da-DK" sz="1300" b="1" dirty="0">
                <a:latin typeface="KBH Tekst" panose="00000500000000000000" pitchFamily="2" charset="0"/>
              </a:rPr>
              <a:t>Læs rapporten igennem </a:t>
            </a:r>
          </a:p>
          <a:p>
            <a:pPr marL="457200" lvl="1" indent="0">
              <a:lnSpc>
                <a:spcPct val="120000"/>
              </a:lnSpc>
              <a:buNone/>
            </a:pPr>
            <a:r>
              <a:rPr lang="da-DK" sz="1300" i="1" dirty="0">
                <a:latin typeface="KBH Tekst" panose="00000500000000000000" pitchFamily="2" charset="0"/>
              </a:rPr>
              <a:t>Overvej hvilke temaer og spørgsmål I synes er de vigtigste. Beslut jer for, hvordan processen for udvælgelse af temaer skal foregå – hvor meget vil I involvere medarbejdergruppen? </a:t>
            </a:r>
          </a:p>
          <a:p>
            <a:pPr>
              <a:lnSpc>
                <a:spcPct val="120000"/>
              </a:lnSpc>
              <a:buFont typeface="Wingdings" panose="05000000000000000000" pitchFamily="2" charset="2"/>
              <a:buChar char="q"/>
            </a:pPr>
            <a:r>
              <a:rPr lang="da-DK" sz="1300" b="1" dirty="0">
                <a:latin typeface="KBH Tekst" panose="00000500000000000000" pitchFamily="2" charset="0"/>
              </a:rPr>
              <a:t>Afklar om der er alvorlige problemer og indmeldinger om krænkende handlinger (fx chikane, trusler, mobning, diskrimination mm)</a:t>
            </a:r>
          </a:p>
          <a:p>
            <a:pPr marL="0" indent="0">
              <a:lnSpc>
                <a:spcPct val="120000"/>
              </a:lnSpc>
              <a:buNone/>
            </a:pPr>
            <a:r>
              <a:rPr lang="da-DK" sz="1300" b="1" i="1" dirty="0">
                <a:latin typeface="KBH Tekst" panose="00000500000000000000" pitchFamily="2" charset="0"/>
              </a:rPr>
              <a:t>       </a:t>
            </a:r>
            <a:r>
              <a:rPr lang="da-DK" sz="1300" i="1" dirty="0">
                <a:latin typeface="KBH Tekst" panose="00000500000000000000" pitchFamily="2" charset="0"/>
              </a:rPr>
              <a:t>Hvis der er det, overvej hvordan I bedst mulig får taget hånd om det på mødet. </a:t>
            </a:r>
          </a:p>
          <a:p>
            <a:pPr>
              <a:lnSpc>
                <a:spcPct val="120000"/>
              </a:lnSpc>
              <a:buFont typeface="Wingdings" panose="05000000000000000000" pitchFamily="2" charset="2"/>
              <a:buChar char="q"/>
            </a:pPr>
            <a:r>
              <a:rPr lang="da-DK" sz="1300" b="1" dirty="0">
                <a:latin typeface="KBH Tekst" panose="00000500000000000000" pitchFamily="2" charset="0"/>
              </a:rPr>
              <a:t>Overvej og vælg de bedste fysiske rammer for opfølgningsmødet (hvor kan I være, lokation, lokale m.v.)</a:t>
            </a:r>
          </a:p>
          <a:p>
            <a:pPr marL="457200" lvl="1" indent="0">
              <a:lnSpc>
                <a:spcPct val="120000"/>
              </a:lnSpc>
              <a:buNone/>
            </a:pPr>
            <a:r>
              <a:rPr lang="da-DK" sz="1300" i="1" dirty="0">
                <a:latin typeface="KBH Tekst" panose="00000500000000000000" pitchFamily="2" charset="0"/>
              </a:rPr>
              <a:t>Er</a:t>
            </a:r>
            <a:r>
              <a:rPr lang="da-DK" sz="1300" b="1" dirty="0">
                <a:latin typeface="KBH Tekst" panose="00000500000000000000" pitchFamily="2" charset="0"/>
              </a:rPr>
              <a:t> </a:t>
            </a:r>
            <a:r>
              <a:rPr lang="da-DK" sz="1300" i="1" dirty="0">
                <a:latin typeface="KBH Tekst" panose="00000500000000000000" pitchFamily="2" charset="0"/>
              </a:rPr>
              <a:t>det</a:t>
            </a:r>
            <a:r>
              <a:rPr lang="da-DK" sz="1300" b="1" dirty="0">
                <a:latin typeface="KBH Tekst" panose="00000500000000000000" pitchFamily="2" charset="0"/>
              </a:rPr>
              <a:t> </a:t>
            </a:r>
            <a:r>
              <a:rPr lang="da-DK" sz="1300" i="1" dirty="0">
                <a:latin typeface="KBH Tekst" panose="00000500000000000000" pitchFamily="2" charset="0"/>
              </a:rPr>
              <a:t>muligt at hænge noget op på væggen i mødelokalet? Hvordan kan I bedst sidde, så I kan se hinanden m.v.</a:t>
            </a:r>
          </a:p>
          <a:p>
            <a:pPr>
              <a:lnSpc>
                <a:spcPct val="120000"/>
              </a:lnSpc>
              <a:buFont typeface="Wingdings" panose="05000000000000000000" pitchFamily="2" charset="2"/>
              <a:buChar char="q"/>
            </a:pPr>
            <a:r>
              <a:rPr lang="da-DK" sz="1300" b="1" dirty="0">
                <a:latin typeface="KBH Tekst" panose="00000500000000000000" pitchFamily="2" charset="0"/>
              </a:rPr>
              <a:t>Afklar mødets format (virtuelt, hybrid eller fysisk) og inviter til mødet</a:t>
            </a:r>
          </a:p>
          <a:p>
            <a:pPr marL="457200" lvl="1" indent="0">
              <a:lnSpc>
                <a:spcPct val="120000"/>
              </a:lnSpc>
              <a:buNone/>
            </a:pPr>
            <a:r>
              <a:rPr lang="da-DK" sz="1300" i="1" dirty="0">
                <a:latin typeface="KBH Tekst" panose="00000500000000000000" pitchFamily="2" charset="0"/>
              </a:rPr>
              <a:t>Det er vigtigt I vælger et format, som giver mulighed for størst mulig deltagelse. </a:t>
            </a:r>
          </a:p>
          <a:p>
            <a:pPr>
              <a:lnSpc>
                <a:spcPct val="120000"/>
              </a:lnSpc>
              <a:buFont typeface="Wingdings" panose="05000000000000000000" pitchFamily="2" charset="2"/>
              <a:buChar char="q"/>
            </a:pPr>
            <a:r>
              <a:rPr lang="da-DK" sz="1300" b="1" dirty="0">
                <a:latin typeface="KBH Tekst" panose="00000500000000000000" pitchFamily="2" charset="0"/>
              </a:rPr>
              <a:t>Overvej hvordan I vil få noteret pointer ned undervejs, så I kan bruge opmærksomheden på dialogen </a:t>
            </a:r>
          </a:p>
          <a:p>
            <a:pPr marL="457200" lvl="1" indent="0">
              <a:lnSpc>
                <a:spcPct val="120000"/>
              </a:lnSpc>
              <a:buNone/>
            </a:pPr>
            <a:r>
              <a:rPr lang="da-DK" sz="1300" i="1" dirty="0">
                <a:latin typeface="KBH Tekst" panose="00000500000000000000" pitchFamily="2" charset="0"/>
              </a:rPr>
              <a:t>Overvej her om I har brug for en ekstra hånd til at tage noter undervejs og være ordstyrer</a:t>
            </a:r>
          </a:p>
          <a:p>
            <a:pPr>
              <a:lnSpc>
                <a:spcPct val="120000"/>
              </a:lnSpc>
              <a:buFont typeface="Wingdings" panose="05000000000000000000" pitchFamily="2" charset="2"/>
              <a:buChar char="q"/>
            </a:pPr>
            <a:r>
              <a:rPr lang="da-DK" sz="1300" b="1" dirty="0">
                <a:latin typeface="KBH Tekst" panose="00000500000000000000" pitchFamily="2" charset="0"/>
              </a:rPr>
              <a:t>Udsend / print de rapporter medarbejderne skal arbejde med på mødet samt skema </a:t>
            </a:r>
            <a:r>
              <a:rPr lang="da-DK" sz="1300" b="1" dirty="0">
                <a:solidFill>
                  <a:srgbClr val="69C8F3"/>
                </a:solidFill>
                <a:highlight>
                  <a:srgbClr val="FFFF00"/>
                </a:highlight>
                <a:latin typeface="KBH Tekst" panose="00000500000000000000" pitchFamily="2" charset="0"/>
              </a:rPr>
              <a:t>slide 22 +25</a:t>
            </a:r>
          </a:p>
          <a:p>
            <a:pPr>
              <a:lnSpc>
                <a:spcPct val="120000"/>
              </a:lnSpc>
            </a:pPr>
            <a:endParaRPr lang="da-DK" sz="1300" dirty="0">
              <a:latin typeface="KBH Tekst" panose="00000500000000000000" pitchFamily="2" charset="0"/>
            </a:endParaRPr>
          </a:p>
        </p:txBody>
      </p:sp>
      <p:sp>
        <p:nvSpPr>
          <p:cNvPr id="4" name="Pladsholder til slidenummer 3">
            <a:extLst>
              <a:ext uri="{FF2B5EF4-FFF2-40B4-BE49-F238E27FC236}">
                <a16:creationId xmlns:a16="http://schemas.microsoft.com/office/drawing/2014/main" id="{272A6E3D-E851-98AD-79DD-7911AA60B57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pic>
        <p:nvPicPr>
          <p:cNvPr id="5" name="Billede 4">
            <a:extLst>
              <a:ext uri="{FF2B5EF4-FFF2-40B4-BE49-F238E27FC236}">
                <a16:creationId xmlns:a16="http://schemas.microsoft.com/office/drawing/2014/main" id="{614C744D-F932-849A-A118-168371E13DDE}"/>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7" name="Rektangel 6">
            <a:extLst>
              <a:ext uri="{FF2B5EF4-FFF2-40B4-BE49-F238E27FC236}">
                <a16:creationId xmlns:a16="http://schemas.microsoft.com/office/drawing/2014/main" id="{0AD2FE7B-EB95-1C0C-528F-E24E28730A0D}"/>
              </a:ext>
            </a:extLst>
          </p:cNvPr>
          <p:cNvSpPr/>
          <p:nvPr/>
        </p:nvSpPr>
        <p:spPr>
          <a:xfrm rot="2366990">
            <a:off x="8778483" y="601804"/>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46182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el 3">
            <a:extLst>
              <a:ext uri="{FF2B5EF4-FFF2-40B4-BE49-F238E27FC236}">
                <a16:creationId xmlns:a16="http://schemas.microsoft.com/office/drawing/2014/main" id="{11E925F8-D2BA-1407-6F94-42FC75BCBBBA}"/>
              </a:ext>
            </a:extLst>
          </p:cNvPr>
          <p:cNvGraphicFramePr>
            <a:graphicFrameLocks noGrp="1"/>
          </p:cNvGraphicFramePr>
          <p:nvPr>
            <p:extLst>
              <p:ext uri="{D42A27DB-BD31-4B8C-83A1-F6EECF244321}">
                <p14:modId xmlns:p14="http://schemas.microsoft.com/office/powerpoint/2010/main" val="2148580777"/>
              </p:ext>
            </p:extLst>
          </p:nvPr>
        </p:nvGraphicFramePr>
        <p:xfrm>
          <a:off x="390811" y="1133910"/>
          <a:ext cx="11473811" cy="5511549"/>
        </p:xfrm>
        <a:graphic>
          <a:graphicData uri="http://schemas.openxmlformats.org/drawingml/2006/table">
            <a:tbl>
              <a:tblPr firstRow="1" bandRow="1">
                <a:tableStyleId>{5C22544A-7EE6-4342-B048-85BDC9FD1C3A}</a:tableStyleId>
              </a:tblPr>
              <a:tblGrid>
                <a:gridCol w="965195">
                  <a:extLst>
                    <a:ext uri="{9D8B030D-6E8A-4147-A177-3AD203B41FA5}">
                      <a16:colId xmlns:a16="http://schemas.microsoft.com/office/drawing/2014/main" val="151568502"/>
                    </a:ext>
                  </a:extLst>
                </a:gridCol>
                <a:gridCol w="4465742">
                  <a:extLst>
                    <a:ext uri="{9D8B030D-6E8A-4147-A177-3AD203B41FA5}">
                      <a16:colId xmlns:a16="http://schemas.microsoft.com/office/drawing/2014/main" val="2035819525"/>
                    </a:ext>
                  </a:extLst>
                </a:gridCol>
                <a:gridCol w="4666016">
                  <a:extLst>
                    <a:ext uri="{9D8B030D-6E8A-4147-A177-3AD203B41FA5}">
                      <a16:colId xmlns:a16="http://schemas.microsoft.com/office/drawing/2014/main" val="1733450452"/>
                    </a:ext>
                  </a:extLst>
                </a:gridCol>
                <a:gridCol w="1376858">
                  <a:extLst>
                    <a:ext uri="{9D8B030D-6E8A-4147-A177-3AD203B41FA5}">
                      <a16:colId xmlns:a16="http://schemas.microsoft.com/office/drawing/2014/main" val="2017352848"/>
                    </a:ext>
                  </a:extLst>
                </a:gridCol>
              </a:tblGrid>
              <a:tr h="368563">
                <a:tc>
                  <a:txBody>
                    <a:bodyPr/>
                    <a:lstStyle/>
                    <a:p>
                      <a:pPr algn="ctr"/>
                      <a:r>
                        <a:rPr lang="da-DK" sz="2000" b="1" kern="1200" dirty="0">
                          <a:solidFill>
                            <a:schemeClr val="bg1"/>
                          </a:solidFill>
                          <a:latin typeface="KBH Tekst" panose="00000500000000000000" pitchFamily="2" charset="0"/>
                          <a:ea typeface="+mn-ea"/>
                          <a:cs typeface="+mn-cs"/>
                        </a:rPr>
                        <a:t>Trin</a:t>
                      </a:r>
                    </a:p>
                  </a:txBody>
                  <a:tcPr anchor="ctr">
                    <a:solidFill>
                      <a:srgbClr val="69C8F3"/>
                    </a:solidFill>
                  </a:tcPr>
                </a:tc>
                <a:tc>
                  <a:txBody>
                    <a:bodyPr/>
                    <a:lstStyle/>
                    <a:p>
                      <a:r>
                        <a:rPr lang="da-DK" sz="1800" b="1" kern="1200" dirty="0">
                          <a:solidFill>
                            <a:schemeClr val="bg1"/>
                          </a:solidFill>
                          <a:latin typeface="KBH Tekst" panose="00000500000000000000" pitchFamily="2" charset="0"/>
                          <a:ea typeface="+mn-ea"/>
                          <a:cs typeface="+mn-cs"/>
                        </a:rPr>
                        <a:t>Indhold</a:t>
                      </a:r>
                      <a:endParaRPr lang="da-DK" sz="2000" b="1" kern="1200" dirty="0">
                        <a:solidFill>
                          <a:schemeClr val="bg1"/>
                        </a:solidFill>
                        <a:latin typeface="KBH Tekst" panose="00000500000000000000" pitchFamily="2" charset="0"/>
                        <a:ea typeface="+mn-ea"/>
                        <a:cs typeface="+mn-cs"/>
                      </a:endParaRPr>
                    </a:p>
                  </a:txBody>
                  <a:tcPr anchor="ctr">
                    <a:solidFill>
                      <a:srgbClr val="69C8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bg1"/>
                          </a:solidFill>
                          <a:latin typeface="KBH Tekst" panose="00000500000000000000" pitchFamily="2" charset="0"/>
                          <a:ea typeface="+mn-ea"/>
                          <a:cs typeface="+mn-cs"/>
                        </a:rPr>
                        <a:t>Formål</a:t>
                      </a:r>
                      <a:endParaRPr lang="da-DK" dirty="0">
                        <a:solidFill>
                          <a:schemeClr val="bg1"/>
                        </a:solidFill>
                        <a:latin typeface="KBH Tekst" panose="00000500000000000000" pitchFamily="2" charset="0"/>
                      </a:endParaRPr>
                    </a:p>
                  </a:txBody>
                  <a:tcPr anchor="ctr">
                    <a:solidFill>
                      <a:srgbClr val="69C8F3"/>
                    </a:solidFill>
                  </a:tcPr>
                </a:tc>
                <a:tc>
                  <a:txBody>
                    <a:bodyPr/>
                    <a:lstStyle/>
                    <a:p>
                      <a:pPr algn="ctr"/>
                      <a:r>
                        <a:rPr lang="da-DK" sz="1800" b="1" kern="1200" dirty="0">
                          <a:solidFill>
                            <a:schemeClr val="bg1"/>
                          </a:solidFill>
                          <a:latin typeface="KBH Tekst" panose="00000500000000000000" pitchFamily="2" charset="0"/>
                          <a:ea typeface="+mn-ea"/>
                          <a:cs typeface="+mn-cs"/>
                        </a:rPr>
                        <a:t>Tid</a:t>
                      </a:r>
                      <a:endParaRPr lang="da-DK" dirty="0">
                        <a:solidFill>
                          <a:schemeClr val="bg1"/>
                        </a:solidFill>
                        <a:latin typeface="KBH Tekst" panose="00000500000000000000" pitchFamily="2" charset="0"/>
                      </a:endParaRPr>
                    </a:p>
                  </a:txBody>
                  <a:tcPr anchor="ctr">
                    <a:solidFill>
                      <a:srgbClr val="69C8F3"/>
                    </a:solidFill>
                  </a:tcPr>
                </a:tc>
                <a:extLst>
                  <a:ext uri="{0D108BD9-81ED-4DB2-BD59-A6C34878D82A}">
                    <a16:rowId xmlns:a16="http://schemas.microsoft.com/office/drawing/2014/main" val="425225369"/>
                  </a:ext>
                </a:extLst>
              </a:tr>
              <a:tr h="652073">
                <a:tc>
                  <a:txBody>
                    <a:bodyPr/>
                    <a:lstStyle/>
                    <a:p>
                      <a:pPr marL="0" indent="0" algn="ctr">
                        <a:buNone/>
                      </a:pPr>
                      <a:r>
                        <a:rPr lang="da-DK" sz="2000" b="1" dirty="0">
                          <a:solidFill>
                            <a:srgbClr val="680B03"/>
                          </a:solidFill>
                          <a:latin typeface="KBH Tekst" panose="00000500000000000000" pitchFamily="2" charset="0"/>
                        </a:rPr>
                        <a:t>1</a:t>
                      </a:r>
                    </a:p>
                  </a:txBody>
                  <a:tcPr anchor="ctr">
                    <a:solidFill>
                      <a:schemeClr val="accent6">
                        <a:lumMod val="20000"/>
                        <a:lumOff val="80000"/>
                      </a:schemeClr>
                    </a:solidFill>
                  </a:tcPr>
                </a:tc>
                <a:tc>
                  <a:txBody>
                    <a:bodyPr/>
                    <a:lstStyle/>
                    <a:p>
                      <a:pPr marL="0" indent="0" algn="l">
                        <a:buNone/>
                      </a:pPr>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Spilleregler</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Drøft spilleregler for opfølgningsmødet, så alle er trygge ved at komme til orde.</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958781385"/>
                  </a:ext>
                </a:extLst>
              </a:tr>
              <a:tr h="510318">
                <a:tc>
                  <a:txBody>
                    <a:bodyPr/>
                    <a:lstStyle/>
                    <a:p>
                      <a:pPr algn="ctr"/>
                      <a:r>
                        <a:rPr lang="da-DK" sz="2000" b="1" dirty="0">
                          <a:solidFill>
                            <a:srgbClr val="680B03"/>
                          </a:solidFill>
                          <a:latin typeface="KBH Tekst" panose="00000500000000000000" pitchFamily="2" charset="0"/>
                        </a:rPr>
                        <a:t>2</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Vigtige emner og blik på styrker og udviklingsområder</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indlede mødet med at fortælle, hvilke vigtige emner I ser og giv et blik på styrker og udviklingsområder I får øje på i rapporten.</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808512493"/>
                  </a:ext>
                </a:extLst>
              </a:tr>
              <a:tr h="510318">
                <a:tc>
                  <a:txBody>
                    <a:bodyPr/>
                    <a:lstStyle/>
                    <a:p>
                      <a:pPr algn="ctr"/>
                      <a:r>
                        <a:rPr lang="da-DK" sz="2000" b="1">
                          <a:solidFill>
                            <a:srgbClr val="680B03"/>
                          </a:solidFill>
                          <a:latin typeface="KBH Tekst" panose="00000500000000000000" pitchFamily="2" charset="0"/>
                        </a:rPr>
                        <a:t>3</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Udvælgelse af emner (spørgsmål)</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alle oplever sig inddraget og engageret i udvælgelse af emner/spørgsmål og der er transparens i processen.</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2131628095"/>
                  </a:ext>
                </a:extLst>
              </a:tr>
              <a:tr h="595371">
                <a:tc>
                  <a:txBody>
                    <a:bodyPr/>
                    <a:lstStyle/>
                    <a:p>
                      <a:pPr algn="ctr"/>
                      <a:r>
                        <a:rPr lang="da-DK" sz="2000" b="1">
                          <a:solidFill>
                            <a:srgbClr val="680B03"/>
                          </a:solidFill>
                          <a:latin typeface="KBH Tekst" panose="00000500000000000000" pitchFamily="2" charset="0"/>
                        </a:rPr>
                        <a:t>4</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Gruppearbejde 1: Hvad er i spil og ideer til handlinger</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At få indblik i, hvad der er på spil for medarbejderne omkring det udvalgte emne og bringe medarbejdernes forskellige erfaringer og ideer i spil omkring emnet.</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30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2561395482"/>
                  </a:ext>
                </a:extLst>
              </a:tr>
              <a:tr h="595371">
                <a:tc>
                  <a:txBody>
                    <a:bodyPr/>
                    <a:lstStyle/>
                    <a:p>
                      <a:pPr algn="ctr"/>
                      <a:r>
                        <a:rPr lang="da-DK" sz="2000" b="1">
                          <a:solidFill>
                            <a:srgbClr val="680B03"/>
                          </a:solidFill>
                          <a:latin typeface="KBH Tekst" panose="00000500000000000000" pitchFamily="2" charset="0"/>
                        </a:rPr>
                        <a:t>5</a:t>
                      </a: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Plenum: Deling af drøftelser i grupperne</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Få samlet op på, hvad der er på spil og de erfaringer medarbejderne allerede har vedr. emnet. Lad de andre grupper kommentere og evt. supplere (OBS på tiden). </a:t>
                      </a: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15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53186856"/>
                  </a:ext>
                </a:extLst>
              </a:tr>
              <a:tr h="510318">
                <a:tc>
                  <a:txBody>
                    <a:bodyPr/>
                    <a:lstStyle/>
                    <a:p>
                      <a:pPr algn="ctr"/>
                      <a:r>
                        <a:rPr lang="da-DK" sz="2000" b="1">
                          <a:solidFill>
                            <a:srgbClr val="680B03"/>
                          </a:solidFill>
                          <a:latin typeface="KBH Tekst" panose="00000500000000000000" pitchFamily="2" charset="0"/>
                        </a:rPr>
                        <a:t>6</a:t>
                      </a: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Gruppearbejde 2: Udfyldelse af handlingsplaner</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få udfyldt handlingsplanerne med de indsatser I vælger at arbejde med, og beskriv den ønskede effekt.</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30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1027627063"/>
                  </a:ext>
                </a:extLst>
              </a:tr>
              <a:tr h="702069">
                <a:tc>
                  <a:txBody>
                    <a:bodyPr/>
                    <a:lstStyle/>
                    <a:p>
                      <a:pPr algn="ctr"/>
                      <a:r>
                        <a:rPr lang="da-DK" sz="2000" b="1">
                          <a:solidFill>
                            <a:srgbClr val="680B03"/>
                          </a:solidFill>
                          <a:latin typeface="KBH Tekst" panose="00000500000000000000" pitchFamily="2" charset="0"/>
                        </a:rPr>
                        <a:t>7</a:t>
                      </a: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Plenum: Deling af handlingsplaner og aftale næste opfølgning</a:t>
                      </a:r>
                    </a:p>
                  </a:txBody>
                  <a:tcPr anchor="ctr">
                    <a:solidFill>
                      <a:schemeClr val="accent6">
                        <a:lumMod val="20000"/>
                        <a:lumOff val="80000"/>
                      </a:schemeClr>
                    </a:solidFill>
                  </a:tcPr>
                </a:tc>
                <a:tc>
                  <a:txBody>
                    <a:bodyPr/>
                    <a:lstStyle/>
                    <a:p>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få udarbejdet en eller flere handlingsplaner på de emner I har udvalgt. </a:t>
                      </a: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4009943395"/>
                  </a:ext>
                </a:extLst>
              </a:tr>
              <a:tr h="820291">
                <a:tc>
                  <a:txBody>
                    <a:bodyPr/>
                    <a:lstStyle/>
                    <a:p>
                      <a:pPr algn="ctr"/>
                      <a:r>
                        <a:rPr lang="da-DK" sz="2000" b="1">
                          <a:solidFill>
                            <a:srgbClr val="680B03"/>
                          </a:solidFill>
                          <a:latin typeface="KBH Tekst" panose="00000500000000000000" pitchFamily="2" charset="0"/>
                        </a:rPr>
                        <a:t>8</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Afrunding</a:t>
                      </a:r>
                    </a:p>
                    <a:p>
                      <a:endPar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Få afsluttet mødet og aftal næste skridt – eventuelt book nyt møde, hvor I følger op.</a:t>
                      </a:r>
                    </a:p>
                  </a:txBody>
                  <a:tcPr anchor="ctr">
                    <a:solidFill>
                      <a:schemeClr val="accent6">
                        <a:lumMod val="20000"/>
                        <a:lumOff val="80000"/>
                      </a:schemeClr>
                    </a:solidFill>
                  </a:tcPr>
                </a:tc>
                <a:tc>
                  <a:txBody>
                    <a:bodyPr/>
                    <a:lstStyle/>
                    <a:p>
                      <a:pPr algn="ctr"/>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5 min. </a:t>
                      </a:r>
                    </a:p>
                  </a:txBody>
                  <a:tcPr anchor="ctr">
                    <a:solidFill>
                      <a:schemeClr val="accent6">
                        <a:lumMod val="20000"/>
                        <a:lumOff val="80000"/>
                      </a:schemeClr>
                    </a:solidFill>
                  </a:tcPr>
                </a:tc>
                <a:extLst>
                  <a:ext uri="{0D108BD9-81ED-4DB2-BD59-A6C34878D82A}">
                    <a16:rowId xmlns:a16="http://schemas.microsoft.com/office/drawing/2014/main" val="3010930949"/>
                  </a:ext>
                </a:extLst>
              </a:tr>
            </a:tbl>
          </a:graphicData>
        </a:graphic>
      </p:graphicFrame>
      <p:sp>
        <p:nvSpPr>
          <p:cNvPr id="2" name="Titel 1">
            <a:extLst>
              <a:ext uri="{FF2B5EF4-FFF2-40B4-BE49-F238E27FC236}">
                <a16:creationId xmlns:a16="http://schemas.microsoft.com/office/drawing/2014/main" id="{8B02B1E5-BBF5-FC08-B86E-5F1C829EF747}"/>
              </a:ext>
            </a:extLst>
          </p:cNvPr>
          <p:cNvSpPr>
            <a:spLocks noGrp="1"/>
          </p:cNvSpPr>
          <p:nvPr>
            <p:ph type="title"/>
          </p:nvPr>
        </p:nvSpPr>
        <p:spPr>
          <a:xfrm>
            <a:off x="356577" y="514835"/>
            <a:ext cx="11124000" cy="756000"/>
          </a:xfrm>
        </p:spPr>
        <p:txBody>
          <a:bodyPr/>
          <a:lstStyle/>
          <a:p>
            <a:r>
              <a:rPr lang="da-DK" dirty="0">
                <a:solidFill>
                  <a:srgbClr val="680B03"/>
                </a:solidFill>
                <a:latin typeface="KBH Tekst" panose="00000500000000000000" pitchFamily="2" charset="0"/>
              </a:rPr>
              <a:t>D: Eksempel på drejebog for opfølgningsmøde        ca. 2 timer.</a:t>
            </a:r>
          </a:p>
        </p:txBody>
      </p:sp>
      <p:pic>
        <p:nvPicPr>
          <p:cNvPr id="5" name="Grafik 4" descr="Vækkeur med massiv udfyldning">
            <a:extLst>
              <a:ext uri="{FF2B5EF4-FFF2-40B4-BE49-F238E27FC236}">
                <a16:creationId xmlns:a16="http://schemas.microsoft.com/office/drawing/2014/main" id="{A44E6530-9E4E-3018-D17B-43552B83B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1595" y="482936"/>
            <a:ext cx="448493" cy="441468"/>
          </a:xfrm>
          <a:prstGeom prst="rect">
            <a:avLst/>
          </a:prstGeom>
        </p:spPr>
      </p:pic>
      <p:sp>
        <p:nvSpPr>
          <p:cNvPr id="4" name="Rektangel 3">
            <a:extLst>
              <a:ext uri="{FF2B5EF4-FFF2-40B4-BE49-F238E27FC236}">
                <a16:creationId xmlns:a16="http://schemas.microsoft.com/office/drawing/2014/main" id="{55E9DAF7-DD42-EC81-0DE2-A66D29023F96}"/>
              </a:ext>
            </a:extLst>
          </p:cNvPr>
          <p:cNvSpPr/>
          <p:nvPr/>
        </p:nvSpPr>
        <p:spPr>
          <a:xfrm rot="2366990">
            <a:off x="8847231" y="55667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38522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FDB37-C606-3B92-C7C3-12BE65262CB1}"/>
              </a:ext>
            </a:extLst>
          </p:cNvPr>
          <p:cNvSpPr>
            <a:spLocks noGrp="1"/>
          </p:cNvSpPr>
          <p:nvPr>
            <p:ph type="title"/>
          </p:nvPr>
        </p:nvSpPr>
        <p:spPr>
          <a:xfrm>
            <a:off x="628454" y="894398"/>
            <a:ext cx="10935085" cy="1857427"/>
          </a:xfrm>
        </p:spPr>
        <p:txBody>
          <a:bodyPr/>
          <a:lstStyle/>
          <a:p>
            <a:pPr algn="ctr"/>
            <a:r>
              <a:rPr lang="da-DK" dirty="0"/>
              <a:t>Velkommen til opfølgning på trivselsundersøgelsen 2025</a:t>
            </a:r>
          </a:p>
        </p:txBody>
      </p:sp>
      <p:sp>
        <p:nvSpPr>
          <p:cNvPr id="3" name="Pladsholder til slidenummer 2">
            <a:extLst>
              <a:ext uri="{FF2B5EF4-FFF2-40B4-BE49-F238E27FC236}">
                <a16:creationId xmlns:a16="http://schemas.microsoft.com/office/drawing/2014/main" id="{0C6419C3-E239-4EEC-F45C-E05EAE2435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0" b="0" i="0" u="none" strike="noStrike" kern="1200" cap="none" spc="0" normalizeH="0" baseline="0" noProof="0" smtClean="0">
                <a:ln>
                  <a:noFill/>
                </a:ln>
                <a:solidFill>
                  <a:srgbClr val="FFFFFF"/>
                </a:solid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000" b="0" i="0" u="none" strike="noStrike" kern="1200" cap="none" spc="0" normalizeH="0" baseline="0" noProof="0">
              <a:ln>
                <a:noFill/>
              </a:ln>
              <a:solidFill>
                <a:srgbClr val="FFFFFF"/>
              </a:solidFill>
              <a:effectLst/>
              <a:uLnTx/>
              <a:uFillTx/>
              <a:latin typeface="KBH" panose="00000500000000000000" pitchFamily="2" charset="0"/>
              <a:ea typeface="+mn-ea"/>
              <a:cs typeface="+mn-cs"/>
            </a:endParaRPr>
          </a:p>
        </p:txBody>
      </p:sp>
      <p:sp>
        <p:nvSpPr>
          <p:cNvPr id="4" name="Pladsholder til tekst 3">
            <a:extLst>
              <a:ext uri="{FF2B5EF4-FFF2-40B4-BE49-F238E27FC236}">
                <a16:creationId xmlns:a16="http://schemas.microsoft.com/office/drawing/2014/main" id="{507A3D27-EFDD-4E82-DD4C-29A76DAA0E25}"/>
              </a:ext>
            </a:extLst>
          </p:cNvPr>
          <p:cNvSpPr>
            <a:spLocks noGrp="1"/>
          </p:cNvSpPr>
          <p:nvPr>
            <p:ph type="body" sz="quarter" idx="13"/>
          </p:nvPr>
        </p:nvSpPr>
        <p:spPr>
          <a:xfrm>
            <a:off x="719997" y="3209026"/>
            <a:ext cx="10752001" cy="2928974"/>
          </a:xfrm>
        </p:spPr>
        <p:txBody>
          <a:bodyPr vert="horz" lIns="0" tIns="0" rIns="0" bIns="0" rtlCol="0" anchor="t">
            <a:noAutofit/>
          </a:bodyPr>
          <a:lstStyle/>
          <a:p>
            <a:pPr marL="179705" indent="-179705"/>
            <a:endParaRPr lang="da-DK" sz="1600" dirty="0"/>
          </a:p>
          <a:p>
            <a:pPr marL="179705" indent="-179705"/>
            <a:endParaRPr lang="da-DK" sz="1600" dirty="0"/>
          </a:p>
          <a:p>
            <a:pPr marL="179705" indent="-179705"/>
            <a:endParaRPr lang="da-DK" sz="1600" dirty="0"/>
          </a:p>
          <a:p>
            <a:pPr marL="179705" indent="-179705"/>
            <a:r>
              <a:rPr lang="da-DK" i="1" dirty="0">
                <a:solidFill>
                  <a:srgbClr val="FF0000"/>
                </a:solidFill>
                <a:highlight>
                  <a:srgbClr val="FFFF00"/>
                </a:highlight>
              </a:rPr>
              <a:t>Indsæt enhedens navn og dato</a:t>
            </a:r>
          </a:p>
          <a:p>
            <a:pPr marL="0" indent="0">
              <a:buNone/>
            </a:pPr>
            <a:endParaRPr lang="da-DK" dirty="0">
              <a:solidFill>
                <a:schemeClr val="accent2"/>
              </a:solidFill>
            </a:endParaRPr>
          </a:p>
          <a:p>
            <a:pPr marL="359410" lvl="0" indent="-359410"/>
            <a:endParaRPr lang="da-DK" dirty="0">
              <a:effectLst/>
              <a:latin typeface="KBH Medium"/>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95893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27321F25-E3B6-69E4-BFA0-956A4E077A8A}"/>
              </a:ext>
            </a:extLst>
          </p:cNvPr>
          <p:cNvSpPr>
            <a:spLocks noGrp="1"/>
          </p:cNvSpPr>
          <p:nvPr>
            <p:ph idx="1"/>
          </p:nvPr>
        </p:nvSpPr>
        <p:spPr>
          <a:xfrm>
            <a:off x="478207" y="2852935"/>
            <a:ext cx="3132407" cy="1629552"/>
          </a:xfrm>
        </p:spPr>
        <p:txBody>
          <a:bodyPr anchor="ctr"/>
          <a:lstStyle/>
          <a:p>
            <a:pPr marL="0" indent="0" algn="ctr">
              <a:buNone/>
            </a:pPr>
            <a:r>
              <a:rPr lang="da-DK" b="1" dirty="0">
                <a:solidFill>
                  <a:schemeClr val="tx1"/>
                </a:solidFill>
                <a:latin typeface="KBH Tekst" panose="00000500000000000000" pitchFamily="2" charset="0"/>
              </a:rPr>
              <a:t>Hvad skal der til,</a:t>
            </a:r>
            <a:br>
              <a:rPr lang="da-DK" b="1" dirty="0">
                <a:solidFill>
                  <a:schemeClr val="tx1"/>
                </a:solidFill>
                <a:latin typeface="KBH Tekst" panose="00000500000000000000" pitchFamily="2" charset="0"/>
              </a:rPr>
            </a:br>
            <a:r>
              <a:rPr lang="da-DK" b="1" dirty="0">
                <a:solidFill>
                  <a:schemeClr val="tx1"/>
                </a:solidFill>
                <a:latin typeface="KBH Tekst" panose="00000500000000000000" pitchFamily="2" charset="0"/>
              </a:rPr>
              <a:t>for at vi får lyttet til hinanden?</a:t>
            </a:r>
          </a:p>
        </p:txBody>
      </p:sp>
      <p:sp>
        <p:nvSpPr>
          <p:cNvPr id="4" name="Pladsholder til slidenummer 3">
            <a:extLst>
              <a:ext uri="{FF2B5EF4-FFF2-40B4-BE49-F238E27FC236}">
                <a16:creationId xmlns:a16="http://schemas.microsoft.com/office/drawing/2014/main" id="{E17BED33-DE6B-483A-8950-04A10E3DCF52}"/>
              </a:ext>
            </a:extLst>
          </p:cNvPr>
          <p:cNvSpPr>
            <a:spLocks noGrp="1"/>
          </p:cNvSpPr>
          <p:nvPr>
            <p:ph type="sldNum" sz="quarter" idx="10"/>
          </p:nvPr>
        </p:nvSpPr>
        <p:spPr/>
        <p:txBody>
          <a:bodyPr/>
          <a:lstStyle/>
          <a:p>
            <a:fld id="{48B90412-FB5A-4F66-BFB7-963B605F1F6D}" type="slidenum">
              <a:rPr lang="da-DK" smtClean="0"/>
              <a:pPr/>
              <a:t>13</a:t>
            </a:fld>
            <a:endParaRPr lang="da-DK"/>
          </a:p>
        </p:txBody>
      </p:sp>
      <p:sp>
        <p:nvSpPr>
          <p:cNvPr id="10" name="Pladsholder til indhold 9">
            <a:extLst>
              <a:ext uri="{FF2B5EF4-FFF2-40B4-BE49-F238E27FC236}">
                <a16:creationId xmlns:a16="http://schemas.microsoft.com/office/drawing/2014/main" id="{9899C115-7D44-28B3-40BC-3DB382C4977A}"/>
              </a:ext>
            </a:extLst>
          </p:cNvPr>
          <p:cNvSpPr>
            <a:spLocks noGrp="1"/>
          </p:cNvSpPr>
          <p:nvPr>
            <p:ph sz="half" idx="4294967295"/>
          </p:nvPr>
        </p:nvSpPr>
        <p:spPr>
          <a:xfrm>
            <a:off x="9048328" y="3952347"/>
            <a:ext cx="2843436" cy="1768777"/>
          </a:xfrm>
        </p:spPr>
        <p:txBody>
          <a:bodyPr anchor="ctr">
            <a:normAutofit/>
          </a:bodyPr>
          <a:lstStyle/>
          <a:p>
            <a:pPr marL="0" indent="0" algn="ctr">
              <a:buNone/>
            </a:pPr>
            <a:r>
              <a:rPr lang="da-DK" b="1" dirty="0">
                <a:solidFill>
                  <a:schemeClr val="tx1"/>
                </a:solidFill>
                <a:latin typeface="KBH Tekst" panose="00000500000000000000" pitchFamily="2" charset="0"/>
              </a:rPr>
              <a:t>Hvordan får vi alles bidrag godt med?</a:t>
            </a:r>
          </a:p>
        </p:txBody>
      </p:sp>
      <p:grpSp>
        <p:nvGrpSpPr>
          <p:cNvPr id="3" name="Gruppe 2">
            <a:extLst>
              <a:ext uri="{FF2B5EF4-FFF2-40B4-BE49-F238E27FC236}">
                <a16:creationId xmlns:a16="http://schemas.microsoft.com/office/drawing/2014/main" id="{7F8979B6-FE7C-0F15-C5F5-56C2ADECC173}"/>
              </a:ext>
            </a:extLst>
          </p:cNvPr>
          <p:cNvGrpSpPr/>
          <p:nvPr/>
        </p:nvGrpSpPr>
        <p:grpSpPr>
          <a:xfrm>
            <a:off x="4091317" y="-956632"/>
            <a:ext cx="4569008" cy="6908847"/>
            <a:chOff x="3989698" y="-956632"/>
            <a:chExt cx="4569008" cy="6908847"/>
          </a:xfrm>
        </p:grpSpPr>
        <p:sp>
          <p:nvSpPr>
            <p:cNvPr id="18" name="Ellipse 17">
              <a:extLst>
                <a:ext uri="{FF2B5EF4-FFF2-40B4-BE49-F238E27FC236}">
                  <a16:creationId xmlns:a16="http://schemas.microsoft.com/office/drawing/2014/main" id="{511B595E-9288-701A-57BE-BEDDE2FF1138}"/>
                </a:ext>
              </a:extLst>
            </p:cNvPr>
            <p:cNvSpPr/>
            <p:nvPr/>
          </p:nvSpPr>
          <p:spPr>
            <a:xfrm>
              <a:off x="3989698" y="1383207"/>
              <a:ext cx="4569008" cy="4569008"/>
            </a:xfrm>
            <a:prstGeom prst="ellipse">
              <a:avLst/>
            </a:prstGeom>
            <a:solidFill>
              <a:srgbClr val="69C8F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Rektangel 19">
              <a:extLst>
                <a:ext uri="{FF2B5EF4-FFF2-40B4-BE49-F238E27FC236}">
                  <a16:creationId xmlns:a16="http://schemas.microsoft.com/office/drawing/2014/main" id="{607AB855-F05D-2C25-8BC7-C2178F5B372A}"/>
                </a:ext>
              </a:extLst>
            </p:cNvPr>
            <p:cNvSpPr/>
            <p:nvPr/>
          </p:nvSpPr>
          <p:spPr>
            <a:xfrm>
              <a:off x="6243381" y="-956632"/>
              <a:ext cx="184730" cy="923330"/>
            </a:xfrm>
            <a:prstGeom prst="rect">
              <a:avLst/>
            </a:prstGeom>
            <a:noFill/>
            <a:ln>
              <a:noFill/>
            </a:ln>
          </p:spPr>
          <p:txBody>
            <a:bodyPr wrap="none" lIns="91440" tIns="45720" rIns="91440" bIns="45720">
              <a:spAutoFit/>
            </a:bodyPr>
            <a:lstStyle/>
            <a:p>
              <a:pPr algn="ctr"/>
              <a:endParaRPr lang="da-DK" sz="5400" b="1" cap="none" spc="0" dirty="0">
                <a:ln w="6600">
                  <a:solidFill>
                    <a:schemeClr val="accent2"/>
                  </a:solidFill>
                  <a:prstDash val="solid"/>
                </a:ln>
                <a:solidFill>
                  <a:srgbClr val="680B03"/>
                </a:solidFill>
              </a:endParaRPr>
            </a:p>
          </p:txBody>
        </p:sp>
      </p:grpSp>
      <p:sp>
        <p:nvSpPr>
          <p:cNvPr id="24" name="Tekstfelt 23">
            <a:extLst>
              <a:ext uri="{FF2B5EF4-FFF2-40B4-BE49-F238E27FC236}">
                <a16:creationId xmlns:a16="http://schemas.microsoft.com/office/drawing/2014/main" id="{AD375724-9531-8890-7190-EB125F69DD97}"/>
              </a:ext>
            </a:extLst>
          </p:cNvPr>
          <p:cNvSpPr txBox="1"/>
          <p:nvPr/>
        </p:nvSpPr>
        <p:spPr>
          <a:xfrm>
            <a:off x="504980" y="804589"/>
            <a:ext cx="9577064" cy="461665"/>
          </a:xfrm>
          <a:prstGeom prst="rect">
            <a:avLst/>
          </a:prstGeom>
          <a:noFill/>
        </p:spPr>
        <p:txBody>
          <a:bodyPr wrap="square" rtlCol="0">
            <a:spAutoFit/>
          </a:bodyPr>
          <a:lstStyle/>
          <a:p>
            <a:r>
              <a:rPr lang="da-DK" sz="2400" b="1" dirty="0">
                <a:solidFill>
                  <a:srgbClr val="680B03"/>
                </a:solidFill>
                <a:latin typeface="KBH Tekst" panose="00000500000000000000" pitchFamily="2" charset="0"/>
                <a:cs typeface="Segoe UI Semibold" panose="020B0702040204020203" pitchFamily="34" charset="0"/>
              </a:rPr>
              <a:t> SPILLEREGLER</a:t>
            </a:r>
          </a:p>
        </p:txBody>
      </p:sp>
      <p:sp>
        <p:nvSpPr>
          <p:cNvPr id="2" name="Pladsholder til indhold 9">
            <a:extLst>
              <a:ext uri="{FF2B5EF4-FFF2-40B4-BE49-F238E27FC236}">
                <a16:creationId xmlns:a16="http://schemas.microsoft.com/office/drawing/2014/main" id="{17D5D431-C740-C521-78ED-263FC51C0D3A}"/>
              </a:ext>
            </a:extLst>
          </p:cNvPr>
          <p:cNvSpPr txBox="1">
            <a:spLocks/>
          </p:cNvSpPr>
          <p:nvPr/>
        </p:nvSpPr>
        <p:spPr>
          <a:xfrm>
            <a:off x="8660326" y="957064"/>
            <a:ext cx="2843436" cy="17687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tx1"/>
                </a:solidFill>
                <a:latin typeface="KBH Tekst" panose="00000500000000000000" pitchFamily="2" charset="0"/>
              </a:rPr>
              <a:t>Hvad skal vi være opmærksomme på, når vi snakker sammen?</a:t>
            </a:r>
          </a:p>
        </p:txBody>
      </p:sp>
      <p:pic>
        <p:nvPicPr>
          <p:cNvPr id="6" name="Billede 5">
            <a:extLst>
              <a:ext uri="{FF2B5EF4-FFF2-40B4-BE49-F238E27FC236}">
                <a16:creationId xmlns:a16="http://schemas.microsoft.com/office/drawing/2014/main" id="{008BE4B1-4BEB-9236-A94A-EB7885C82701}"/>
              </a:ext>
            </a:extLst>
          </p:cNvPr>
          <p:cNvPicPr>
            <a:picLocks noChangeAspect="1"/>
          </p:cNvPicPr>
          <p:nvPr/>
        </p:nvPicPr>
        <p:blipFill>
          <a:blip r:embed="rId3"/>
          <a:stretch>
            <a:fillRect/>
          </a:stretch>
        </p:blipFill>
        <p:spPr>
          <a:xfrm>
            <a:off x="9909730" y="6230984"/>
            <a:ext cx="2580226" cy="492589"/>
          </a:xfrm>
          <a:prstGeom prst="rect">
            <a:avLst/>
          </a:prstGeom>
        </p:spPr>
      </p:pic>
      <p:sp>
        <p:nvSpPr>
          <p:cNvPr id="7" name="Pladsholder til indhold 8">
            <a:extLst>
              <a:ext uri="{FF2B5EF4-FFF2-40B4-BE49-F238E27FC236}">
                <a16:creationId xmlns:a16="http://schemas.microsoft.com/office/drawing/2014/main" id="{9AED24DF-8F83-A791-F432-90F38DA86179}"/>
              </a:ext>
            </a:extLst>
          </p:cNvPr>
          <p:cNvSpPr txBox="1">
            <a:spLocks/>
          </p:cNvSpPr>
          <p:nvPr/>
        </p:nvSpPr>
        <p:spPr>
          <a:xfrm>
            <a:off x="630607" y="4781885"/>
            <a:ext cx="3132407" cy="162955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tx1"/>
                </a:solidFill>
                <a:latin typeface="KBH Tekst" panose="00000500000000000000" pitchFamily="2" charset="0"/>
              </a:rPr>
              <a:t>Vær nysgerrige og lad alle komme til orde!</a:t>
            </a:r>
          </a:p>
        </p:txBody>
      </p:sp>
      <p:pic>
        <p:nvPicPr>
          <p:cNvPr id="11" name="Grafik 10" descr="Håndtryk kontur">
            <a:extLst>
              <a:ext uri="{FF2B5EF4-FFF2-40B4-BE49-F238E27FC236}">
                <a16:creationId xmlns:a16="http://schemas.microsoft.com/office/drawing/2014/main" id="{40119AE1-8E6A-9FCC-673E-F3B6BF2F6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4034" y="2060154"/>
            <a:ext cx="3435989" cy="3435989"/>
          </a:xfrm>
          <a:prstGeom prst="rect">
            <a:avLst/>
          </a:prstGeom>
        </p:spPr>
      </p:pic>
    </p:spTree>
    <p:extLst>
      <p:ext uri="{BB962C8B-B14F-4D97-AF65-F5344CB8AC3E}">
        <p14:creationId xmlns:p14="http://schemas.microsoft.com/office/powerpoint/2010/main" val="35882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8A5FC-5C1B-B9F7-CD72-1D5B33216293}"/>
              </a:ext>
            </a:extLst>
          </p:cNvPr>
          <p:cNvSpPr>
            <a:spLocks noGrp="1"/>
          </p:cNvSpPr>
          <p:nvPr>
            <p:ph type="title"/>
          </p:nvPr>
        </p:nvSpPr>
        <p:spPr>
          <a:xfrm>
            <a:off x="540000" y="1188000"/>
            <a:ext cx="11124000" cy="756000"/>
          </a:xfrm>
        </p:spPr>
        <p:txBody>
          <a:bodyPr anchor="t">
            <a:normAutofit/>
          </a:bodyPr>
          <a:lstStyle/>
          <a:p>
            <a:r>
              <a:rPr lang="da-DK" dirty="0">
                <a:solidFill>
                  <a:srgbClr val="69C8F3"/>
                </a:solidFill>
                <a:latin typeface="KBH Tekst" panose="00000500000000000000" pitchFamily="2" charset="0"/>
              </a:rPr>
              <a:t>AGENDA FOR OPFØLGNINGSMØDET </a:t>
            </a:r>
          </a:p>
        </p:txBody>
      </p:sp>
      <p:sp>
        <p:nvSpPr>
          <p:cNvPr id="4" name="Pladsholder til slidenummer 3">
            <a:extLst>
              <a:ext uri="{FF2B5EF4-FFF2-40B4-BE49-F238E27FC236}">
                <a16:creationId xmlns:a16="http://schemas.microsoft.com/office/drawing/2014/main" id="{DD18E111-AA08-AB00-62FC-82264A913BF7}"/>
              </a:ext>
            </a:extLst>
          </p:cNvPr>
          <p:cNvSpPr>
            <a:spLocks noGrp="1"/>
          </p:cNvSpPr>
          <p:nvPr>
            <p:ph type="sldNum" sz="quarter" idx="10"/>
          </p:nvPr>
        </p:nvSpPr>
        <p:spPr>
          <a:xfrm>
            <a:off x="540000" y="6300000"/>
            <a:ext cx="540000" cy="360000"/>
          </a:xfrm>
        </p:spPr>
        <p:txBody>
          <a:bodyPr anchor="ctr">
            <a:normAutofit/>
          </a:bodyPr>
          <a:lstStyle/>
          <a:p>
            <a:pPr>
              <a:spcAft>
                <a:spcPts val="600"/>
              </a:spcAft>
            </a:pPr>
            <a:fld id="{48B90412-FB5A-4F66-BFB7-963B605F1F6D}" type="slidenum">
              <a:rPr lang="da-DK" smtClean="0">
                <a:latin typeface="KBH Tekst" panose="00000500000000000000" pitchFamily="2" charset="0"/>
              </a:rPr>
              <a:pPr>
                <a:spcAft>
                  <a:spcPts val="600"/>
                </a:spcAft>
              </a:pPr>
              <a:t>14</a:t>
            </a:fld>
            <a:endParaRPr lang="da-DK">
              <a:latin typeface="KBH Tekst" panose="00000500000000000000" pitchFamily="2" charset="0"/>
            </a:endParaRPr>
          </a:p>
        </p:txBody>
      </p:sp>
      <p:graphicFrame>
        <p:nvGraphicFramePr>
          <p:cNvPr id="6" name="Pladsholder til indhold 2">
            <a:extLst>
              <a:ext uri="{FF2B5EF4-FFF2-40B4-BE49-F238E27FC236}">
                <a16:creationId xmlns:a16="http://schemas.microsoft.com/office/drawing/2014/main" id="{2B977825-28CA-F5DD-C1EE-8D1E6454C258}"/>
              </a:ext>
            </a:extLst>
          </p:cNvPr>
          <p:cNvGraphicFramePr>
            <a:graphicFrameLocks noGrp="1"/>
          </p:cNvGraphicFramePr>
          <p:nvPr>
            <p:ph idx="1"/>
            <p:extLst>
              <p:ext uri="{D42A27DB-BD31-4B8C-83A1-F6EECF244321}">
                <p14:modId xmlns:p14="http://schemas.microsoft.com/office/powerpoint/2010/main" val="4023069946"/>
              </p:ext>
            </p:extLst>
          </p:nvPr>
        </p:nvGraphicFramePr>
        <p:xfrm>
          <a:off x="540000" y="2520000"/>
          <a:ext cx="11124000" cy="347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a:extLst>
              <a:ext uri="{FF2B5EF4-FFF2-40B4-BE49-F238E27FC236}">
                <a16:creationId xmlns:a16="http://schemas.microsoft.com/office/drawing/2014/main" id="{A3F93C7D-BE6A-D5F1-6793-73031CDA14BA}"/>
              </a:ext>
            </a:extLst>
          </p:cNvPr>
          <p:cNvPicPr>
            <a:picLocks noChangeAspect="1"/>
          </p:cNvPicPr>
          <p:nvPr/>
        </p:nvPicPr>
        <p:blipFill>
          <a:blip r:embed="rId8"/>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212093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4F150-D0AF-B008-A3CC-593AC32E7F5C}"/>
              </a:ext>
            </a:extLst>
          </p:cNvPr>
          <p:cNvSpPr>
            <a:spLocks noGrp="1"/>
          </p:cNvSpPr>
          <p:nvPr>
            <p:ph type="title"/>
          </p:nvPr>
        </p:nvSpPr>
        <p:spPr>
          <a:xfrm>
            <a:off x="540000" y="1145120"/>
            <a:ext cx="12054073" cy="756000"/>
          </a:xfrm>
        </p:spPr>
        <p:txBody>
          <a:bodyPr/>
          <a:lstStyle/>
          <a:p>
            <a:r>
              <a:rPr lang="da-DK" dirty="0">
                <a:solidFill>
                  <a:srgbClr val="680B03"/>
                </a:solidFill>
                <a:latin typeface="KBH Tekst" panose="00000500000000000000" pitchFamily="2" charset="0"/>
              </a:rPr>
              <a:t>VORES BLIK PÅ RESULTATER, STYRKER OG UDVIKLINGSOMRÅDER PÅ ARBEJDSPLADSEN </a:t>
            </a:r>
          </a:p>
        </p:txBody>
      </p:sp>
      <p:sp>
        <p:nvSpPr>
          <p:cNvPr id="3" name="Pladsholder til indhold 2">
            <a:extLst>
              <a:ext uri="{FF2B5EF4-FFF2-40B4-BE49-F238E27FC236}">
                <a16:creationId xmlns:a16="http://schemas.microsoft.com/office/drawing/2014/main" id="{BB003273-7F0A-BBB9-EE95-FF994110E525}"/>
              </a:ext>
            </a:extLst>
          </p:cNvPr>
          <p:cNvSpPr>
            <a:spLocks noGrp="1"/>
          </p:cNvSpPr>
          <p:nvPr>
            <p:ph sz="half" idx="1"/>
          </p:nvPr>
        </p:nvSpPr>
        <p:spPr/>
        <p:txBody>
          <a:bodyPr/>
          <a:lstStyle/>
          <a:p>
            <a:r>
              <a:rPr lang="da-DK" dirty="0">
                <a:latin typeface="KBH Tekst" panose="00000500000000000000" pitchFamily="2" charset="0"/>
              </a:rPr>
              <a:t>Hvilke resultater er vi glade for hos os?</a:t>
            </a:r>
          </a:p>
          <a:p>
            <a:r>
              <a:rPr lang="da-DK" b="1" dirty="0">
                <a:solidFill>
                  <a:srgbClr val="FF0000"/>
                </a:solidFill>
                <a:latin typeface="KBH Tekst" panose="00000500000000000000" pitchFamily="2" charset="0"/>
              </a:rPr>
              <a:t>Indsæt tekst her:</a:t>
            </a:r>
          </a:p>
          <a:p>
            <a:pPr marL="0" indent="0">
              <a:buNone/>
            </a:pPr>
            <a:r>
              <a:rPr lang="da-DK" dirty="0">
                <a:solidFill>
                  <a:srgbClr val="FF0000"/>
                </a:solidFill>
                <a:latin typeface="KBH Tekst" panose="00000500000000000000" pitchFamily="2" charset="0"/>
              </a:rPr>
              <a:t>…</a:t>
            </a:r>
            <a:r>
              <a:rPr lang="da-DK" i="1" dirty="0">
                <a:solidFill>
                  <a:srgbClr val="FF0000"/>
                </a:solidFill>
                <a:latin typeface="KBH Tekst" panose="00000500000000000000" pitchFamily="2" charset="0"/>
              </a:rPr>
              <a:t>vi er især glade for…..</a:t>
            </a:r>
            <a:endParaRPr lang="da-DK" i="1" dirty="0">
              <a:latin typeface="KBH Tekst" panose="00000500000000000000" pitchFamily="2" charset="0"/>
              <a:cs typeface="Segoe UI"/>
            </a:endParaRPr>
          </a:p>
          <a:p>
            <a:endParaRPr lang="da-DK" dirty="0">
              <a:latin typeface="KBH Tekst" panose="00000500000000000000" pitchFamily="2" charset="0"/>
            </a:endParaRPr>
          </a:p>
          <a:p>
            <a:endParaRPr lang="da-DK" dirty="0">
              <a:latin typeface="KBH Tekst" panose="00000500000000000000" pitchFamily="2" charset="0"/>
            </a:endParaRPr>
          </a:p>
          <a:p>
            <a:r>
              <a:rPr lang="da-DK" dirty="0">
                <a:latin typeface="KBH Tekst" panose="00000500000000000000" pitchFamily="2" charset="0"/>
              </a:rPr>
              <a:t>Hvilke resultater stemmer ikke overens med vores generelle opfattelse:</a:t>
            </a:r>
          </a:p>
          <a:p>
            <a:r>
              <a:rPr lang="da-DK" b="1" dirty="0">
                <a:solidFill>
                  <a:srgbClr val="FF0000"/>
                </a:solidFill>
                <a:latin typeface="KBH Tekst" panose="00000500000000000000" pitchFamily="2" charset="0"/>
              </a:rPr>
              <a:t>Indsæt tekst her</a:t>
            </a:r>
          </a:p>
          <a:p>
            <a:pPr marL="0" indent="0">
              <a:buNone/>
            </a:pPr>
            <a:r>
              <a:rPr lang="da-DK" dirty="0">
                <a:solidFill>
                  <a:srgbClr val="FF0000"/>
                </a:solidFill>
                <a:latin typeface="KBH Tekst" panose="00000500000000000000" pitchFamily="2" charset="0"/>
              </a:rPr>
              <a:t>…</a:t>
            </a:r>
            <a:r>
              <a:rPr lang="da-DK" i="1" dirty="0">
                <a:solidFill>
                  <a:srgbClr val="FF0000"/>
                </a:solidFill>
                <a:latin typeface="KBH Tekst" panose="00000500000000000000" pitchFamily="2" charset="0"/>
              </a:rPr>
              <a:t>vi er især overraskede over …..</a:t>
            </a:r>
            <a:endParaRPr lang="da-DK" i="1" dirty="0">
              <a:latin typeface="KBH Tekst" panose="00000500000000000000" pitchFamily="2" charset="0"/>
              <a:cs typeface="Segoe UI"/>
            </a:endParaRPr>
          </a:p>
          <a:p>
            <a:endParaRPr lang="da-DK" dirty="0">
              <a:latin typeface="KBH Tekst" panose="00000500000000000000" pitchFamily="2" charset="0"/>
            </a:endParaRPr>
          </a:p>
        </p:txBody>
      </p:sp>
      <p:sp>
        <p:nvSpPr>
          <p:cNvPr id="4" name="Pladsholder til indhold 3">
            <a:extLst>
              <a:ext uri="{FF2B5EF4-FFF2-40B4-BE49-F238E27FC236}">
                <a16:creationId xmlns:a16="http://schemas.microsoft.com/office/drawing/2014/main" id="{C2273311-48CE-03B9-D2C3-D9AF1FED26D6}"/>
              </a:ext>
            </a:extLst>
          </p:cNvPr>
          <p:cNvSpPr>
            <a:spLocks noGrp="1"/>
          </p:cNvSpPr>
          <p:nvPr>
            <p:ph sz="half" idx="2"/>
          </p:nvPr>
        </p:nvSpPr>
        <p:spPr/>
        <p:txBody>
          <a:bodyPr/>
          <a:lstStyle/>
          <a:p>
            <a:r>
              <a:rPr lang="da-DK" dirty="0">
                <a:latin typeface="KBH Tekst" panose="00000500000000000000" pitchFamily="2" charset="0"/>
              </a:rPr>
              <a:t>Hvilke forhold ønsker vi at blive klogere på?</a:t>
            </a:r>
          </a:p>
          <a:p>
            <a:r>
              <a:rPr lang="da-DK" b="1" dirty="0">
                <a:solidFill>
                  <a:srgbClr val="FF0000"/>
                </a:solidFill>
                <a:latin typeface="KBH Tekst" panose="00000500000000000000" pitchFamily="2" charset="0"/>
              </a:rPr>
              <a:t>Indsæt tekst her: </a:t>
            </a:r>
          </a:p>
          <a:p>
            <a:pPr marL="0" indent="0">
              <a:buNone/>
            </a:pPr>
            <a:r>
              <a:rPr lang="da-DK" i="1" dirty="0">
                <a:solidFill>
                  <a:srgbClr val="FF0000"/>
                </a:solidFill>
                <a:latin typeface="KBH Tekst" panose="00000500000000000000" pitchFamily="2" charset="0"/>
              </a:rPr>
              <a:t>…vi ønsker at få </a:t>
            </a:r>
            <a:r>
              <a:rPr lang="da-DK" i="1" dirty="0" err="1">
                <a:solidFill>
                  <a:srgbClr val="FF0000"/>
                </a:solidFill>
                <a:latin typeface="KBH Tekst" panose="00000500000000000000" pitchFamily="2" charset="0"/>
              </a:rPr>
              <a:t>uddybet…..i</a:t>
            </a:r>
            <a:r>
              <a:rPr lang="da-DK" i="1" dirty="0">
                <a:solidFill>
                  <a:srgbClr val="FF0000"/>
                </a:solidFill>
                <a:latin typeface="KBH Tekst" panose="00000500000000000000" pitchFamily="2" charset="0"/>
              </a:rPr>
              <a:t> forhold til det psykiske arbejdsmiljø og/eller det fysiske arbejdsmiljø</a:t>
            </a:r>
            <a:endParaRPr lang="da-DK" i="1" dirty="0">
              <a:latin typeface="KBH Tekst" panose="00000500000000000000" pitchFamily="2" charset="0"/>
              <a:cs typeface="Segoe UI"/>
            </a:endParaRPr>
          </a:p>
          <a:p>
            <a:endParaRPr lang="da-DK" dirty="0">
              <a:latin typeface="KBH Tekst" panose="00000500000000000000" pitchFamily="2" charset="0"/>
            </a:endParaRPr>
          </a:p>
        </p:txBody>
      </p:sp>
      <p:sp>
        <p:nvSpPr>
          <p:cNvPr id="5" name="Pladsholder til slidenummer 4">
            <a:extLst>
              <a:ext uri="{FF2B5EF4-FFF2-40B4-BE49-F238E27FC236}">
                <a16:creationId xmlns:a16="http://schemas.microsoft.com/office/drawing/2014/main" id="{9F53B041-6C1B-6C71-DD4C-4B73BBD97D02}"/>
              </a:ext>
            </a:extLst>
          </p:cNvPr>
          <p:cNvSpPr>
            <a:spLocks noGrp="1"/>
          </p:cNvSpPr>
          <p:nvPr>
            <p:ph type="sldNum" sz="quarter" idx="10"/>
          </p:nvPr>
        </p:nvSpPr>
        <p:spPr/>
        <p:txBody>
          <a:bodyPr/>
          <a:lstStyle/>
          <a:p>
            <a:fld id="{48B90412-FB5A-4F66-BFB7-963B605F1F6D}" type="slidenum">
              <a:rPr lang="da-DK" smtClean="0"/>
              <a:pPr/>
              <a:t>15</a:t>
            </a:fld>
            <a:endParaRPr lang="da-DK"/>
          </a:p>
        </p:txBody>
      </p:sp>
      <p:pic>
        <p:nvPicPr>
          <p:cNvPr id="7" name="Billede 6">
            <a:extLst>
              <a:ext uri="{FF2B5EF4-FFF2-40B4-BE49-F238E27FC236}">
                <a16:creationId xmlns:a16="http://schemas.microsoft.com/office/drawing/2014/main" id="{7C386121-E83A-69DC-25DE-BEB42B92AF90}"/>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58535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7B034DC-1C39-9A9A-A5FF-FF313DD60595}"/>
              </a:ext>
            </a:extLst>
          </p:cNvPr>
          <p:cNvSpPr>
            <a:spLocks noGrp="1"/>
          </p:cNvSpPr>
          <p:nvPr>
            <p:ph sz="half" idx="1"/>
          </p:nvPr>
        </p:nvSpPr>
        <p:spPr>
          <a:xfrm>
            <a:off x="499864" y="3203248"/>
            <a:ext cx="5220000" cy="3492000"/>
          </a:xfrm>
        </p:spPr>
        <p:txBody>
          <a:bodyPr/>
          <a:lstStyle/>
          <a:p>
            <a:r>
              <a:rPr lang="da-DK" b="1" dirty="0">
                <a:solidFill>
                  <a:srgbClr val="FF0000"/>
                </a:solidFill>
              </a:rPr>
              <a:t>Indsæt tekst her… </a:t>
            </a:r>
            <a:r>
              <a:rPr lang="da-DK" i="1" dirty="0">
                <a:solidFill>
                  <a:srgbClr val="FF0000"/>
                </a:solidFill>
              </a:rPr>
              <a:t>jeg er især glad for at…… fordi…</a:t>
            </a:r>
            <a:r>
              <a:rPr lang="da-DK" b="1" dirty="0">
                <a:solidFill>
                  <a:srgbClr val="FF0000"/>
                </a:solidFill>
              </a:rPr>
              <a:t> </a:t>
            </a:r>
            <a:endParaRPr lang="da-DK" b="1" dirty="0"/>
          </a:p>
        </p:txBody>
      </p:sp>
      <p:sp>
        <p:nvSpPr>
          <p:cNvPr id="5" name="Pladsholder til indhold 4">
            <a:extLst>
              <a:ext uri="{FF2B5EF4-FFF2-40B4-BE49-F238E27FC236}">
                <a16:creationId xmlns:a16="http://schemas.microsoft.com/office/drawing/2014/main" id="{BD4CEFC3-4852-4D35-E485-ACEDB9B79F1B}"/>
              </a:ext>
            </a:extLst>
          </p:cNvPr>
          <p:cNvSpPr>
            <a:spLocks noGrp="1"/>
          </p:cNvSpPr>
          <p:nvPr>
            <p:ph sz="half" idx="2"/>
          </p:nvPr>
        </p:nvSpPr>
        <p:spPr>
          <a:xfrm>
            <a:off x="6472138" y="3168000"/>
            <a:ext cx="5220000" cy="3492000"/>
          </a:xfrm>
        </p:spPr>
        <p:txBody>
          <a:bodyPr/>
          <a:lstStyle/>
          <a:p>
            <a:r>
              <a:rPr lang="da-DK" b="1" dirty="0">
                <a:solidFill>
                  <a:srgbClr val="FF0000"/>
                </a:solidFill>
              </a:rPr>
              <a:t>Indsæt tekst her…. </a:t>
            </a:r>
            <a:r>
              <a:rPr lang="da-DK" i="1" dirty="0">
                <a:solidFill>
                  <a:srgbClr val="FF0000"/>
                </a:solidFill>
              </a:rPr>
              <a:t>Jeg ser forbedringsmuligheder her, da…</a:t>
            </a:r>
          </a:p>
        </p:txBody>
      </p:sp>
      <p:sp>
        <p:nvSpPr>
          <p:cNvPr id="4" name="Pladsholder til slidenummer 3">
            <a:extLst>
              <a:ext uri="{FF2B5EF4-FFF2-40B4-BE49-F238E27FC236}">
                <a16:creationId xmlns:a16="http://schemas.microsoft.com/office/drawing/2014/main" id="{E17BED33-DE6B-483A-8950-04A10E3DCF5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AC4C6E0C-5936-3CAE-253D-DF38DC88E6C2}"/>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ET BLIK PÅ STYRKER OG UDVIKLINGSOMRÅDER I LEDELSE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75BE95C2-77D1-400F-AD2B-8FA01C930EA9}"/>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30854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185C-60E5-3F16-3868-C6EE6633A3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65C2AB7-8D41-93CD-1AEC-65034F263BD2}"/>
              </a:ext>
            </a:extLst>
          </p:cNvPr>
          <p:cNvSpPr>
            <a:spLocks noGrp="1"/>
          </p:cNvSpPr>
          <p:nvPr>
            <p:ph sz="half" idx="1"/>
          </p:nvPr>
        </p:nvSpPr>
        <p:spPr>
          <a:xfrm>
            <a:off x="499864" y="3203248"/>
            <a:ext cx="5220000" cy="3492000"/>
          </a:xfrm>
        </p:spPr>
        <p:txBody>
          <a:bodyPr/>
          <a:lstStyle/>
          <a:p>
            <a:r>
              <a:rPr lang="da-DK" b="1" dirty="0">
                <a:solidFill>
                  <a:srgbClr val="FF0000"/>
                </a:solidFill>
              </a:rPr>
              <a:t>Indsæt tekst her…:</a:t>
            </a:r>
          </a:p>
          <a:p>
            <a:pPr marL="0" indent="0">
              <a:buNone/>
            </a:pPr>
            <a:r>
              <a:rPr lang="da-DK" b="1" dirty="0">
                <a:solidFill>
                  <a:srgbClr val="FF0000"/>
                </a:solidFill>
              </a:rPr>
              <a:t> </a:t>
            </a:r>
            <a:r>
              <a:rPr lang="da-DK" i="1" dirty="0">
                <a:solidFill>
                  <a:srgbClr val="FF0000"/>
                </a:solidFill>
              </a:rPr>
              <a:t>Vi synes disse temaer og spørgsmål er de vigtigste at arbejde videre med …… fordi…</a:t>
            </a:r>
            <a:r>
              <a:rPr lang="da-DK" b="1" dirty="0">
                <a:solidFill>
                  <a:srgbClr val="FF0000"/>
                </a:solidFill>
              </a:rPr>
              <a:t> </a:t>
            </a:r>
            <a:endParaRPr lang="da-DK" b="1" dirty="0"/>
          </a:p>
        </p:txBody>
      </p:sp>
      <p:sp>
        <p:nvSpPr>
          <p:cNvPr id="5" name="Pladsholder til indhold 4">
            <a:extLst>
              <a:ext uri="{FF2B5EF4-FFF2-40B4-BE49-F238E27FC236}">
                <a16:creationId xmlns:a16="http://schemas.microsoft.com/office/drawing/2014/main" id="{290B81AD-5C79-87FB-8821-6035AE69974A}"/>
              </a:ext>
            </a:extLst>
          </p:cNvPr>
          <p:cNvSpPr>
            <a:spLocks noGrp="1"/>
          </p:cNvSpPr>
          <p:nvPr>
            <p:ph sz="half" idx="2"/>
          </p:nvPr>
        </p:nvSpPr>
        <p:spPr>
          <a:xfrm>
            <a:off x="6472138" y="3168000"/>
            <a:ext cx="5220000" cy="3492000"/>
          </a:xfrm>
        </p:spPr>
        <p:txBody>
          <a:bodyPr/>
          <a:lstStyle/>
          <a:p>
            <a:r>
              <a:rPr lang="da-DK" b="1" dirty="0">
                <a:solidFill>
                  <a:srgbClr val="FF0000"/>
                </a:solidFill>
              </a:rPr>
              <a:t>Indsæt tekst her….:</a:t>
            </a:r>
          </a:p>
          <a:p>
            <a:pPr marL="0" indent="0">
              <a:buNone/>
            </a:pPr>
            <a:r>
              <a:rPr lang="da-DK" b="1" dirty="0">
                <a:solidFill>
                  <a:srgbClr val="FF0000"/>
                </a:solidFill>
              </a:rPr>
              <a:t> </a:t>
            </a:r>
            <a:r>
              <a:rPr lang="da-DK" i="1" dirty="0">
                <a:solidFill>
                  <a:srgbClr val="FF0000"/>
                </a:solidFill>
              </a:rPr>
              <a:t> Vi ser det vil styrke arbejdsmiljøet og vores enhed hvis </a:t>
            </a:r>
            <a:r>
              <a:rPr lang="da-DK" i="1" dirty="0" err="1">
                <a:solidFill>
                  <a:srgbClr val="FF0000"/>
                </a:solidFill>
              </a:rPr>
              <a:t>vi…..fordi</a:t>
            </a:r>
            <a:r>
              <a:rPr lang="da-DK" i="1" dirty="0">
                <a:solidFill>
                  <a:srgbClr val="FF0000"/>
                </a:solidFill>
              </a:rPr>
              <a:t> …</a:t>
            </a:r>
          </a:p>
        </p:txBody>
      </p:sp>
      <p:sp>
        <p:nvSpPr>
          <p:cNvPr id="4" name="Pladsholder til slidenummer 3">
            <a:extLst>
              <a:ext uri="{FF2B5EF4-FFF2-40B4-BE49-F238E27FC236}">
                <a16:creationId xmlns:a16="http://schemas.microsoft.com/office/drawing/2014/main" id="{BE8569D2-9000-8923-69EA-12EED59ACB6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36A37FEB-5A95-CCA9-606A-5045D614C2AA}"/>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DE VIGTIGSTE EMNER VI GERNE VIL ARBEJDE VIDERE MED</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B621CE6E-42B1-CCB9-9DA6-15EF622E5831}"/>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66316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6D61F1-3A54-6C72-53D7-89CA157D9857}"/>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ED7C4FC-B669-5222-C460-BBCD24BA36C4}"/>
              </a:ext>
            </a:extLst>
          </p:cNvPr>
          <p:cNvSpPr>
            <a:spLocks noGrp="1"/>
          </p:cNvSpPr>
          <p:nvPr>
            <p:ph sz="half" idx="1"/>
          </p:nvPr>
        </p:nvSpPr>
        <p:spPr>
          <a:xfrm>
            <a:off x="499864" y="1984075"/>
            <a:ext cx="11252976" cy="4711173"/>
          </a:xfrm>
        </p:spPr>
        <p:txBody>
          <a:bodyPr>
            <a:normAutofit fontScale="85000" lnSpcReduction="20000"/>
          </a:bodyPr>
          <a:lstStyle/>
          <a:p>
            <a:pPr marL="457200" indent="-457200">
              <a:lnSpc>
                <a:spcPct val="120000"/>
              </a:lnSpc>
              <a:spcBef>
                <a:spcPts val="0"/>
              </a:spcBef>
              <a:buFont typeface="+mj-lt"/>
              <a:buAutoNum type="arabicPeriod"/>
            </a:pPr>
            <a:r>
              <a:rPr lang="da-DK" dirty="0">
                <a:cs typeface="Segoe UI" panose="020B0502040204020203" pitchFamily="34" charset="0"/>
              </a:rPr>
              <a:t>I</a:t>
            </a:r>
            <a:r>
              <a:rPr lang="da-DK" sz="2000" b="0" i="0" dirty="0">
                <a:cs typeface="Segoe UI" panose="020B0502040204020203" pitchFamily="34" charset="0"/>
              </a:rPr>
              <a:t> har på forhånd printet rapporten ud og hængt spørgsmålene op på væggen. </a:t>
            </a:r>
          </a:p>
          <a:p>
            <a:pPr marL="457200" indent="-457200">
              <a:lnSpc>
                <a:spcPct val="120000"/>
              </a:lnSpc>
              <a:spcBef>
                <a:spcPts val="0"/>
              </a:spcBef>
              <a:buFont typeface="+mj-lt"/>
              <a:buAutoNum type="arabicPeriod"/>
            </a:pPr>
            <a:endParaRPr lang="da-DK" sz="2000" b="0" i="0" dirty="0">
              <a:cs typeface="Segoe UI" panose="020B0502040204020203" pitchFamily="34" charset="0"/>
            </a:endParaRPr>
          </a:p>
          <a:p>
            <a:pPr marL="457200" indent="-457200">
              <a:lnSpc>
                <a:spcPct val="120000"/>
              </a:lnSpc>
              <a:spcBef>
                <a:spcPts val="0"/>
              </a:spcBef>
              <a:buFont typeface="+mj-lt"/>
              <a:buAutoNum type="arabicPeriod"/>
            </a:pPr>
            <a:r>
              <a:rPr lang="da-DK" sz="2000" b="0" i="0" dirty="0">
                <a:cs typeface="Segoe UI" panose="020B0502040204020203" pitchFamily="34" charset="0"/>
              </a:rPr>
              <a:t>Medarbejderne får nu mulighed for at gå op og sætte 3 streger ud for de spørgsmål de vægter højest. </a:t>
            </a:r>
          </a:p>
          <a:p>
            <a:pPr marL="457200" indent="-457200">
              <a:lnSpc>
                <a:spcPct val="120000"/>
              </a:lnSpc>
              <a:spcBef>
                <a:spcPts val="0"/>
              </a:spcBef>
              <a:buFont typeface="+mj-lt"/>
              <a:buAutoNum type="arabicPeriod"/>
            </a:pPr>
            <a:endParaRPr lang="da-DK" sz="2000" b="0" i="0" dirty="0">
              <a:cs typeface="Segoe UI" panose="020B0502040204020203" pitchFamily="34" charset="0"/>
            </a:endParaRPr>
          </a:p>
          <a:p>
            <a:pPr marL="457200" indent="-457200">
              <a:lnSpc>
                <a:spcPct val="120000"/>
              </a:lnSpc>
              <a:spcBef>
                <a:spcPts val="0"/>
              </a:spcBef>
              <a:buFont typeface="+mj-lt"/>
              <a:buAutoNum type="arabicPeriod"/>
            </a:pPr>
            <a:r>
              <a:rPr lang="da-DK" dirty="0">
                <a:cs typeface="Segoe UI" panose="020B0502040204020203" pitchFamily="34" charset="0"/>
              </a:rPr>
              <a:t>I</a:t>
            </a:r>
            <a:r>
              <a:rPr lang="da-DK" sz="2000" b="0" i="0" dirty="0">
                <a:cs typeface="Segoe UI" panose="020B0502040204020203" pitchFamily="34" charset="0"/>
              </a:rPr>
              <a:t> samler op efterfølgende og alle kan følge med i, hvilke spørgsmål der i fællesskab er prioriteret.         I arbejder med de spørgsmål der har fået flest stemmer.</a:t>
            </a:r>
          </a:p>
          <a:p>
            <a:pPr marL="0" indent="0">
              <a:lnSpc>
                <a:spcPct val="120000"/>
              </a:lnSpc>
              <a:spcBef>
                <a:spcPts val="0"/>
              </a:spcBef>
              <a:buFont typeface="Wingdings" panose="05000000000000000000" pitchFamily="2" charset="2"/>
              <a:buNone/>
            </a:pPr>
            <a:endParaRPr lang="da-DK" sz="2000" b="0" i="0" dirty="0">
              <a:cs typeface="Segoe UI" panose="020B0502040204020203" pitchFamily="34" charset="0"/>
            </a:endParaRPr>
          </a:p>
          <a:p>
            <a:pPr marL="0" indent="0">
              <a:lnSpc>
                <a:spcPct val="120000"/>
              </a:lnSpc>
              <a:spcBef>
                <a:spcPts val="0"/>
              </a:spcBef>
              <a:buFont typeface="Wingdings" panose="05000000000000000000" pitchFamily="2" charset="2"/>
              <a:buNone/>
            </a:pPr>
            <a:r>
              <a:rPr lang="da-DK" sz="2000" b="1" i="0" dirty="0">
                <a:cs typeface="Segoe UI" panose="020B0502040204020203" pitchFamily="34" charset="0"/>
              </a:rPr>
              <a:t>Tid: </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cs typeface="Segoe UI" panose="020B0502040204020203" pitchFamily="34" charset="0"/>
              </a:rPr>
              <a:t>Tiden til denne model for udvælgelse af spørgsmål kan gennemføres på omkring </a:t>
            </a:r>
            <a:r>
              <a:rPr lang="da-DK" b="1" u="none" dirty="0">
                <a:cs typeface="Segoe UI" panose="020B0502040204020203" pitchFamily="34" charset="0"/>
              </a:rPr>
              <a:t>10-15 minutter</a:t>
            </a:r>
            <a:r>
              <a:rPr lang="da-DK" dirty="0">
                <a:cs typeface="Segoe UI" panose="020B0502040204020203" pitchFamily="34" charset="0"/>
              </a:rPr>
              <a:t>, hvis medarbejderne forinden har læst rapporten igennem. </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da-DK" b="1" i="1" dirty="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b="1" i="1" dirty="0">
                <a:cs typeface="Segoe UI" panose="020B0502040204020203" pitchFamily="34" charset="0"/>
              </a:rPr>
              <a:t>Husk resten:</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cs typeface="Segoe UI" panose="020B0502040204020203" pitchFamily="34" charset="0"/>
              </a:rPr>
              <a:t>Resten af de spørgsmål der har fået streger bør drøftes på et efterfølgende møde. Det kan være demotiverende, at der er emner som medarbejdere har peget på, og ikke håndteres i første omgang på dette møde. Derfor bør I aftale, hvordan I arbejder videre med resultaterne fra TU25 og jeres APV fremover. </a:t>
            </a:r>
          </a:p>
          <a:p>
            <a:pPr marL="0" indent="0">
              <a:buNone/>
            </a:pPr>
            <a:endParaRPr lang="da-DK" b="1" dirty="0"/>
          </a:p>
        </p:txBody>
      </p:sp>
      <p:sp>
        <p:nvSpPr>
          <p:cNvPr id="4" name="Pladsholder til slidenummer 3">
            <a:extLst>
              <a:ext uri="{FF2B5EF4-FFF2-40B4-BE49-F238E27FC236}">
                <a16:creationId xmlns:a16="http://schemas.microsoft.com/office/drawing/2014/main" id="{9290CAEB-4E73-EDD8-9C7F-BD38E18D35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81097BFC-586F-D132-9B50-5B21BA2724AB}"/>
              </a:ext>
            </a:extLst>
          </p:cNvPr>
          <p:cNvSpPr txBox="1"/>
          <p:nvPr/>
        </p:nvSpPr>
        <p:spPr>
          <a:xfrm>
            <a:off x="672861" y="1059124"/>
            <a:ext cx="11252976" cy="1200329"/>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a-DK" sz="2400" b="1" dirty="0">
                <a:solidFill>
                  <a:srgbClr val="680B03"/>
                </a:solidFill>
                <a:latin typeface="KBH Tekst" panose="00000500000000000000" pitchFamily="2" charset="0"/>
                <a:cs typeface="Segoe UI Semibold" panose="020B0702040204020203" pitchFamily="34" charset="0"/>
              </a:rPr>
              <a:t>FORSLAG TIL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FACILITERING AF </a:t>
            </a:r>
            <a:r>
              <a:rPr kumimoji="0" lang="da-DK" sz="2400" b="1" i="0" u="none" strike="noStrike" kern="1200" cap="none" spc="0" normalizeH="0" baseline="0" noProof="0" dirty="0">
                <a:ln>
                  <a:noFill/>
                </a:ln>
                <a:solidFill>
                  <a:srgbClr val="69C8F3"/>
                </a:solidFill>
                <a:effectLst/>
                <a:highlight>
                  <a:srgbClr val="FFFF00"/>
                </a:highlight>
                <a:uLnTx/>
                <a:uFillTx/>
                <a:latin typeface="KBH Tekst" panose="00000500000000000000" pitchFamily="2" charset="0"/>
                <a:cs typeface="Segoe UI Semibold" panose="020B0702040204020203" pitchFamily="34" charset="0"/>
              </a:rPr>
              <a:t>MODEL 1</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FOR 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5" name="Rektangel 4">
            <a:extLst>
              <a:ext uri="{FF2B5EF4-FFF2-40B4-BE49-F238E27FC236}">
                <a16:creationId xmlns:a16="http://schemas.microsoft.com/office/drawing/2014/main" id="{C68B193E-FA20-ED4B-15F6-DB911E27AFBE}"/>
              </a:ext>
            </a:extLst>
          </p:cNvPr>
          <p:cNvSpPr/>
          <p:nvPr/>
        </p:nvSpPr>
        <p:spPr>
          <a:xfrm rot="2366990">
            <a:off x="8838373" y="626969"/>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0597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BAFF6-F8EA-396A-9EA1-900871CC7776}"/>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F4CD428-520D-D88B-0BB8-8A274824B81A}"/>
              </a:ext>
            </a:extLst>
          </p:cNvPr>
          <p:cNvSpPr>
            <a:spLocks noGrp="1"/>
          </p:cNvSpPr>
          <p:nvPr>
            <p:ph sz="half" idx="1"/>
          </p:nvPr>
        </p:nvSpPr>
        <p:spPr>
          <a:xfrm>
            <a:off x="499863" y="2122098"/>
            <a:ext cx="10748981" cy="2845782"/>
          </a:xfrm>
        </p:spPr>
        <p:txBody>
          <a:bodyPr>
            <a:normAutofit lnSpcReduction="10000"/>
          </a:bodyPr>
          <a:lstStyle/>
          <a:p>
            <a:pPr marL="457200" indent="-457200">
              <a:lnSpc>
                <a:spcPct val="100000"/>
              </a:lnSpc>
              <a:buFont typeface="+mj-lt"/>
              <a:buAutoNum type="arabicPeriod"/>
            </a:pPr>
            <a:r>
              <a:rPr lang="da-DK" dirty="0"/>
              <a:t>Kig på rapporten og udvælg de tre spørgsmål, du synes er de vigtigste at arbejde med – sæt dine stemmer ud for spørgsmålene på væggen.</a:t>
            </a:r>
          </a:p>
          <a:p>
            <a:pPr marL="457200" indent="-457200">
              <a:lnSpc>
                <a:spcPct val="100000"/>
              </a:lnSpc>
              <a:buFont typeface="+mj-lt"/>
              <a:buAutoNum type="arabicPeriod"/>
            </a:pPr>
            <a:endParaRPr lang="da-DK" dirty="0"/>
          </a:p>
          <a:p>
            <a:pPr marL="457200" indent="-457200">
              <a:lnSpc>
                <a:spcPct val="100000"/>
              </a:lnSpc>
              <a:buFont typeface="+mj-lt"/>
              <a:buAutoNum type="arabicPeriod"/>
            </a:pPr>
            <a:r>
              <a:rPr lang="da-DK" dirty="0"/>
              <a:t>Vi tæller sammen og vælger dem med flest streger…</a:t>
            </a:r>
          </a:p>
          <a:p>
            <a:pPr marL="457200" indent="-457200">
              <a:lnSpc>
                <a:spcPct val="100000"/>
              </a:lnSpc>
              <a:buFont typeface="+mj-lt"/>
              <a:buAutoNum type="arabicPeriod"/>
            </a:pPr>
            <a:endParaRPr lang="da-DK" dirty="0"/>
          </a:p>
          <a:p>
            <a:pPr marL="457200" indent="-457200">
              <a:lnSpc>
                <a:spcPct val="100000"/>
              </a:lnSpc>
              <a:buFont typeface="+mj-lt"/>
              <a:buAutoNum type="arabicPeriod"/>
            </a:pPr>
            <a:r>
              <a:rPr lang="da-DK" dirty="0"/>
              <a:t>Herefter arbejder vi i grupper med at få drøftet de udvalgte spørgsmål. Her skal vi huske at uddybe, hvorfor vi synes spørgsmålet er vigtigt og hvilken effekt det vil have at gøre noget ved det.  </a:t>
            </a:r>
          </a:p>
          <a:p>
            <a:pPr marL="0" indent="0">
              <a:buNone/>
            </a:pPr>
            <a:endParaRPr lang="da-DK" b="1" dirty="0"/>
          </a:p>
        </p:txBody>
      </p:sp>
      <p:sp>
        <p:nvSpPr>
          <p:cNvPr id="4" name="Pladsholder til slidenummer 3">
            <a:extLst>
              <a:ext uri="{FF2B5EF4-FFF2-40B4-BE49-F238E27FC236}">
                <a16:creationId xmlns:a16="http://schemas.microsoft.com/office/drawing/2014/main" id="{FD9B0CFF-B840-BA2B-DB31-8BE28093070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9D19A17A-AB4E-DB67-D8B9-230B748A0947}"/>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F681A2AC-724D-41FE-0B2B-F60F767087B2}"/>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287449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26FC3-7C66-1307-4559-B04A398C1B01}"/>
              </a:ext>
            </a:extLst>
          </p:cNvPr>
          <p:cNvSpPr>
            <a:spLocks noGrp="1"/>
          </p:cNvSpPr>
          <p:nvPr>
            <p:ph type="title"/>
          </p:nvPr>
        </p:nvSpPr>
        <p:spPr>
          <a:xfrm>
            <a:off x="582250" y="983045"/>
            <a:ext cx="11124000" cy="756000"/>
          </a:xfrm>
        </p:spPr>
        <p:txBody>
          <a:bodyPr/>
          <a:lstStyle/>
          <a:p>
            <a:r>
              <a:rPr lang="da-DK" dirty="0">
                <a:solidFill>
                  <a:srgbClr val="680B03"/>
                </a:solidFill>
                <a:latin typeface="KBH Tekst" panose="00000500000000000000" pitchFamily="2" charset="0"/>
              </a:rPr>
              <a:t>LÆSEVEJLEDNING</a:t>
            </a:r>
          </a:p>
        </p:txBody>
      </p:sp>
      <p:sp>
        <p:nvSpPr>
          <p:cNvPr id="4" name="Pladsholder til slidenummer 3">
            <a:extLst>
              <a:ext uri="{FF2B5EF4-FFF2-40B4-BE49-F238E27FC236}">
                <a16:creationId xmlns:a16="http://schemas.microsoft.com/office/drawing/2014/main" id="{E94A0328-34FC-A243-C6D0-93D4200A4457}"/>
              </a:ext>
            </a:extLst>
          </p:cNvPr>
          <p:cNvSpPr>
            <a:spLocks noGrp="1"/>
          </p:cNvSpPr>
          <p:nvPr>
            <p:ph type="sldNum" sz="quarter" idx="10"/>
          </p:nvPr>
        </p:nvSpPr>
        <p:spPr/>
        <p:txBody>
          <a:bodyPr/>
          <a:lstStyle/>
          <a:p>
            <a:fld id="{48B90412-FB5A-4F66-BFB7-963B605F1F6D}" type="slidenum">
              <a:rPr lang="da-DK" smtClean="0"/>
              <a:pPr/>
              <a:t>2</a:t>
            </a:fld>
            <a:endParaRPr lang="da-DK"/>
          </a:p>
        </p:txBody>
      </p:sp>
      <p:pic>
        <p:nvPicPr>
          <p:cNvPr id="6" name="Billede 5">
            <a:extLst>
              <a:ext uri="{FF2B5EF4-FFF2-40B4-BE49-F238E27FC236}">
                <a16:creationId xmlns:a16="http://schemas.microsoft.com/office/drawing/2014/main" id="{1E9FEFF1-210C-4142-B565-0D0925CEC129}"/>
              </a:ext>
            </a:extLst>
          </p:cNvPr>
          <p:cNvPicPr>
            <a:picLocks noChangeAspect="1"/>
          </p:cNvPicPr>
          <p:nvPr/>
        </p:nvPicPr>
        <p:blipFill>
          <a:blip r:embed="rId3"/>
          <a:stretch>
            <a:fillRect/>
          </a:stretch>
        </p:blipFill>
        <p:spPr>
          <a:xfrm>
            <a:off x="9387536" y="6324363"/>
            <a:ext cx="2580210" cy="492586"/>
          </a:xfrm>
          <a:prstGeom prst="rect">
            <a:avLst/>
          </a:prstGeom>
        </p:spPr>
      </p:pic>
      <p:pic>
        <p:nvPicPr>
          <p:cNvPr id="14" name="Pladsholder til indhold 13" descr="Åben bog kontur">
            <a:extLst>
              <a:ext uri="{FF2B5EF4-FFF2-40B4-BE49-F238E27FC236}">
                <a16:creationId xmlns:a16="http://schemas.microsoft.com/office/drawing/2014/main" id="{D723EFCC-1EEE-FD1D-3301-ECD0743C5697}"/>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267684" y="2147932"/>
            <a:ext cx="3743180" cy="3743180"/>
          </a:xfrm>
        </p:spPr>
      </p:pic>
      <p:sp>
        <p:nvSpPr>
          <p:cNvPr id="15" name="Pladsholder til indhold 2">
            <a:extLst>
              <a:ext uri="{FF2B5EF4-FFF2-40B4-BE49-F238E27FC236}">
                <a16:creationId xmlns:a16="http://schemas.microsoft.com/office/drawing/2014/main" id="{2BE23EF9-6D3D-E76F-C2DD-E002F18B136F}"/>
              </a:ext>
            </a:extLst>
          </p:cNvPr>
          <p:cNvSpPr txBox="1">
            <a:spLocks/>
          </p:cNvSpPr>
          <p:nvPr/>
        </p:nvSpPr>
        <p:spPr>
          <a:xfrm>
            <a:off x="4039532" y="1280160"/>
            <a:ext cx="8298772" cy="537984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da-DK" dirty="0">
                <a:latin typeface="KBH Tekst" panose="00000500000000000000" pitchFamily="2" charset="0"/>
              </a:rPr>
              <a:t>Denne slide-pakke er lavet til dig/jer, der skal præsentere og facilitere arbejdet med opfølgning på trivselsundersøgelsen.</a:t>
            </a:r>
          </a:p>
          <a:p>
            <a:pPr marL="0" indent="0">
              <a:lnSpc>
                <a:spcPct val="120000"/>
              </a:lnSpc>
              <a:buFont typeface="Arial" panose="020B0604020202020204" pitchFamily="34" charset="0"/>
              <a:buNone/>
            </a:pPr>
            <a:endParaRPr lang="da-DK" dirty="0">
              <a:latin typeface="KBH Tekst" panose="00000500000000000000" pitchFamily="2" charset="0"/>
            </a:endParaRPr>
          </a:p>
          <a:p>
            <a:pPr marL="0" indent="0">
              <a:lnSpc>
                <a:spcPct val="120000"/>
              </a:lnSpc>
              <a:buFont typeface="Arial" panose="020B0604020202020204" pitchFamily="34" charset="0"/>
              <a:buNone/>
            </a:pPr>
            <a:r>
              <a:rPr lang="da-DK" b="1" u="sng" dirty="0">
                <a:solidFill>
                  <a:srgbClr val="69C8F3"/>
                </a:solidFill>
                <a:latin typeface="KBH Tekst" panose="00000500000000000000" pitchFamily="2" charset="0"/>
              </a:rPr>
              <a:t>Pakken indeholder:</a:t>
            </a:r>
          </a:p>
          <a:p>
            <a:pPr>
              <a:lnSpc>
                <a:spcPct val="120000"/>
              </a:lnSpc>
              <a:buFontTx/>
              <a:buChar char="-"/>
            </a:pPr>
            <a:r>
              <a:rPr lang="da-DK" dirty="0">
                <a:latin typeface="KBH Tekst" panose="00000500000000000000" pitchFamily="2" charset="0"/>
              </a:rPr>
              <a:t>Slides med vejledning og baggrundsviden markeret med </a:t>
            </a:r>
            <a:r>
              <a:rPr lang="da-DK" dirty="0">
                <a:solidFill>
                  <a:schemeClr val="bg1"/>
                </a:solidFill>
                <a:highlight>
                  <a:srgbClr val="FF0000"/>
                </a:highlight>
                <a:latin typeface="KBH Tekst" panose="00000500000000000000" pitchFamily="2" charset="0"/>
              </a:rPr>
              <a:t>Vises ikke på mødet</a:t>
            </a:r>
            <a:r>
              <a:rPr lang="da-DK" dirty="0">
                <a:latin typeface="KBH Tekst" panose="00000500000000000000" pitchFamily="2" charset="0"/>
              </a:rPr>
              <a:t> og de er skjulte.</a:t>
            </a:r>
          </a:p>
          <a:p>
            <a:pPr>
              <a:lnSpc>
                <a:spcPct val="120000"/>
              </a:lnSpc>
              <a:buFontTx/>
              <a:buChar char="-"/>
            </a:pPr>
            <a:r>
              <a:rPr lang="da-DK" dirty="0">
                <a:latin typeface="KBH Tekst" panose="00000500000000000000" pitchFamily="2" charset="0"/>
              </a:rPr>
              <a:t>Slides som kan bruges på selve opfølgningsmødet, de er </a:t>
            </a:r>
            <a:r>
              <a:rPr lang="da-DK" b="1" dirty="0">
                <a:latin typeface="KBH Tekst" panose="00000500000000000000" pitchFamily="2" charset="0"/>
              </a:rPr>
              <a:t>ikke</a:t>
            </a:r>
            <a:r>
              <a:rPr lang="da-DK" dirty="0">
                <a:latin typeface="KBH Tekst" panose="00000500000000000000" pitchFamily="2" charset="0"/>
              </a:rPr>
              <a:t> skjulte.</a:t>
            </a:r>
          </a:p>
          <a:p>
            <a:pPr>
              <a:lnSpc>
                <a:spcPct val="120000"/>
              </a:lnSpc>
              <a:buFontTx/>
              <a:buChar char="-"/>
            </a:pPr>
            <a:r>
              <a:rPr lang="da-DK" dirty="0">
                <a:latin typeface="KBH Tekst" panose="00000500000000000000" pitchFamily="2" charset="0"/>
              </a:rPr>
              <a:t>Slides der er særligt målrettet lederen er med </a:t>
            </a:r>
            <a:r>
              <a:rPr lang="da-DK" b="1" dirty="0">
                <a:solidFill>
                  <a:srgbClr val="69C8F3"/>
                </a:solidFill>
                <a:latin typeface="KBH Tekst" panose="00000500000000000000" pitchFamily="2" charset="0"/>
              </a:rPr>
              <a:t>blå baggrund</a:t>
            </a:r>
            <a:r>
              <a:rPr lang="da-DK" dirty="0">
                <a:latin typeface="KBH Tekst" panose="00000500000000000000" pitchFamily="2" charset="0"/>
              </a:rPr>
              <a:t>.</a:t>
            </a:r>
          </a:p>
          <a:p>
            <a:pPr>
              <a:lnSpc>
                <a:spcPct val="120000"/>
              </a:lnSpc>
              <a:buFontTx/>
              <a:buChar char="-"/>
            </a:pPr>
            <a:r>
              <a:rPr lang="da-DK" dirty="0">
                <a:latin typeface="KBH Tekst" panose="00000500000000000000" pitchFamily="2" charset="0"/>
              </a:rPr>
              <a:t>Noter under de enkelte slides kan hjælpe jer undervejs med inspiration og gode råd.</a:t>
            </a:r>
          </a:p>
          <a:p>
            <a:pPr>
              <a:lnSpc>
                <a:spcPct val="120000"/>
              </a:lnSpc>
              <a:buFontTx/>
              <a:buChar char="-"/>
            </a:pPr>
            <a:r>
              <a:rPr lang="da-DK" dirty="0">
                <a:latin typeface="KBH Tekst" panose="00000500000000000000" pitchFamily="2" charset="0"/>
              </a:rPr>
              <a:t>Print derfor et eksemplar ud med </a:t>
            </a:r>
            <a:r>
              <a:rPr lang="da-DK" b="1" dirty="0">
                <a:latin typeface="KBH Tekst" panose="00000500000000000000" pitchFamily="2" charset="0"/>
              </a:rPr>
              <a:t>noter</a:t>
            </a:r>
            <a:r>
              <a:rPr lang="da-DK" dirty="0">
                <a:latin typeface="KBH Tekst" panose="00000500000000000000" pitchFamily="2" charset="0"/>
              </a:rPr>
              <a:t> og </a:t>
            </a:r>
            <a:r>
              <a:rPr lang="da-DK" b="1" dirty="0">
                <a:latin typeface="KBH Tekst" panose="00000500000000000000" pitchFamily="2" charset="0"/>
              </a:rPr>
              <a:t>skjulte slides </a:t>
            </a:r>
            <a:r>
              <a:rPr lang="da-DK" dirty="0">
                <a:latin typeface="KBH Tekst" panose="00000500000000000000" pitchFamily="2" charset="0"/>
              </a:rPr>
              <a:t>for at få et overblik.</a:t>
            </a:r>
          </a:p>
          <a:p>
            <a:pPr>
              <a:lnSpc>
                <a:spcPct val="120000"/>
              </a:lnSpc>
              <a:buFontTx/>
              <a:buChar char="-"/>
            </a:pPr>
            <a:r>
              <a:rPr lang="da-DK" dirty="0">
                <a:latin typeface="KBH Tekst" panose="00000500000000000000" pitchFamily="2" charset="0"/>
              </a:rPr>
              <a:t>Klik jer evt. igennem slidepakken i slideshow-funktionen og få fornemmelse af slidepakken. </a:t>
            </a:r>
          </a:p>
          <a:p>
            <a:pPr marL="0" indent="0">
              <a:lnSpc>
                <a:spcPct val="120000"/>
              </a:lnSpc>
              <a:buNone/>
            </a:pPr>
            <a:endParaRPr lang="da-DK" dirty="0">
              <a:latin typeface="KBH Tekst" panose="00000500000000000000" pitchFamily="2" charset="0"/>
            </a:endParaRPr>
          </a:p>
          <a:p>
            <a:pPr marL="0" indent="0">
              <a:lnSpc>
                <a:spcPct val="120000"/>
              </a:lnSpc>
              <a:buFont typeface="Arial" panose="020B0604020202020204" pitchFamily="34" charset="0"/>
              <a:buNone/>
            </a:pPr>
            <a:r>
              <a:rPr lang="da-DK" b="1" u="sng" dirty="0">
                <a:solidFill>
                  <a:srgbClr val="69C8F3"/>
                </a:solidFill>
                <a:latin typeface="KBH Tekst" panose="00000500000000000000" pitchFamily="2" charset="0"/>
              </a:rPr>
              <a:t>Hvad skal I selv udfylde?</a:t>
            </a:r>
          </a:p>
          <a:p>
            <a:pPr>
              <a:lnSpc>
                <a:spcPct val="120000"/>
              </a:lnSpc>
              <a:buFontTx/>
              <a:buChar char="-"/>
            </a:pPr>
            <a:r>
              <a:rPr lang="da-DK" dirty="0">
                <a:latin typeface="KBH Tekst" panose="00000500000000000000" pitchFamily="2" charset="0"/>
              </a:rPr>
              <a:t>I </a:t>
            </a:r>
            <a:r>
              <a:rPr lang="da-DK" b="1" dirty="0">
                <a:latin typeface="KBH Tekst" panose="00000500000000000000" pitchFamily="2" charset="0"/>
              </a:rPr>
              <a:t>skal</a:t>
            </a:r>
            <a:r>
              <a:rPr lang="da-DK" dirty="0">
                <a:latin typeface="KBH Tekst" panose="00000500000000000000" pitchFamily="2" charset="0"/>
              </a:rPr>
              <a:t> indsætte tekst, de steder der er markeret med </a:t>
            </a:r>
            <a:r>
              <a:rPr lang="da-DK" b="1" dirty="0">
                <a:solidFill>
                  <a:srgbClr val="FF0000"/>
                </a:solidFill>
                <a:latin typeface="KBH Tekst" panose="00000500000000000000" pitchFamily="2" charset="0"/>
              </a:rPr>
              <a:t>rød tekst </a:t>
            </a:r>
            <a:r>
              <a:rPr lang="da-DK" dirty="0">
                <a:latin typeface="KBH Tekst" panose="00000500000000000000" pitchFamily="2" charset="0"/>
              </a:rPr>
              <a:t>fx slide 15-17. </a:t>
            </a:r>
          </a:p>
          <a:p>
            <a:pPr>
              <a:lnSpc>
                <a:spcPct val="120000"/>
              </a:lnSpc>
              <a:buFontTx/>
              <a:buChar char="-"/>
            </a:pPr>
            <a:r>
              <a:rPr lang="da-DK" dirty="0">
                <a:latin typeface="KBH Tekst" panose="00000500000000000000" pitchFamily="2" charset="0"/>
              </a:rPr>
              <a:t>I kan også indsætte slides fra jeres egen trivselsrapport, så I kan præsentere udvalgte resultater.</a:t>
            </a:r>
          </a:p>
          <a:p>
            <a:pPr marL="0" indent="0">
              <a:lnSpc>
                <a:spcPct val="120000"/>
              </a:lnSpc>
              <a:buFont typeface="Arial" panose="020B0604020202020204" pitchFamily="34" charset="0"/>
              <a:buNone/>
            </a:pPr>
            <a:endParaRPr lang="da-DK" dirty="0">
              <a:latin typeface="KBH Tekst" panose="00000500000000000000" pitchFamily="2" charset="0"/>
            </a:endParaRPr>
          </a:p>
          <a:p>
            <a:pPr marL="0" indent="0">
              <a:lnSpc>
                <a:spcPct val="120000"/>
              </a:lnSpc>
              <a:buFont typeface="Arial" panose="020B0604020202020204" pitchFamily="34" charset="0"/>
              <a:buNone/>
            </a:pPr>
            <a:r>
              <a:rPr lang="da-DK" dirty="0">
                <a:latin typeface="KBH Tekst" panose="00000500000000000000" pitchFamily="2" charset="0"/>
              </a:rPr>
              <a:t>Rigtig god fornøjelse med TU25!</a:t>
            </a:r>
          </a:p>
          <a:p>
            <a:pPr marL="0" indent="0">
              <a:lnSpc>
                <a:spcPct val="120000"/>
              </a:lnSpc>
              <a:buFont typeface="Arial" panose="020B0604020202020204" pitchFamily="34" charset="0"/>
              <a:buNone/>
            </a:pPr>
            <a:endParaRPr lang="da-DK" dirty="0">
              <a:latin typeface="KBH Tekst" panose="00000500000000000000" pitchFamily="2" charset="0"/>
            </a:endParaRPr>
          </a:p>
        </p:txBody>
      </p:sp>
      <p:pic>
        <p:nvPicPr>
          <p:cNvPr id="17" name="Billede 16">
            <a:extLst>
              <a:ext uri="{FF2B5EF4-FFF2-40B4-BE49-F238E27FC236}">
                <a16:creationId xmlns:a16="http://schemas.microsoft.com/office/drawing/2014/main" id="{D4061309-9230-E2AA-32B0-50BABDB648FF}"/>
              </a:ext>
            </a:extLst>
          </p:cNvPr>
          <p:cNvPicPr>
            <a:picLocks noChangeAspect="1"/>
          </p:cNvPicPr>
          <p:nvPr/>
        </p:nvPicPr>
        <p:blipFill>
          <a:blip r:embed="rId6"/>
          <a:srcRect l="20943" t="35377" r="22569" b="24622"/>
          <a:stretch/>
        </p:blipFill>
        <p:spPr>
          <a:xfrm>
            <a:off x="11692128" y="4108704"/>
            <a:ext cx="402336" cy="329184"/>
          </a:xfrm>
          <a:prstGeom prst="rect">
            <a:avLst/>
          </a:prstGeom>
        </p:spPr>
      </p:pic>
    </p:spTree>
    <p:extLst>
      <p:ext uri="{BB962C8B-B14F-4D97-AF65-F5344CB8AC3E}">
        <p14:creationId xmlns:p14="http://schemas.microsoft.com/office/powerpoint/2010/main" val="85238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808E55-79F4-DA20-F403-D14C38B61C88}"/>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334F553-4445-6F44-0E5B-200994D86313}"/>
              </a:ext>
            </a:extLst>
          </p:cNvPr>
          <p:cNvSpPr>
            <a:spLocks noGrp="1"/>
          </p:cNvSpPr>
          <p:nvPr>
            <p:ph sz="half" idx="1"/>
          </p:nvPr>
        </p:nvSpPr>
        <p:spPr>
          <a:xfrm>
            <a:off x="499864" y="1984075"/>
            <a:ext cx="11252976" cy="4711173"/>
          </a:xfrm>
        </p:spPr>
        <p:txBody>
          <a:bodyPr>
            <a:normAutofit fontScale="92500" lnSpcReduction="20000"/>
          </a:bodyPr>
          <a:lstStyle/>
          <a:p>
            <a:pPr>
              <a:lnSpc>
                <a:spcPct val="120000"/>
              </a:lnSpc>
              <a:spcBef>
                <a:spcPts val="0"/>
              </a:spcBef>
              <a:buFont typeface="+mj-lt"/>
              <a:buAutoNum type="arabicPeriod"/>
            </a:pPr>
            <a:r>
              <a:rPr lang="da-DK" sz="1400" dirty="0">
                <a:latin typeface="Segoe UI"/>
                <a:cs typeface="Segoe UI"/>
              </a:rPr>
              <a:t>I</a:t>
            </a:r>
            <a:r>
              <a:rPr lang="da-DK" sz="1400" b="0" i="0" dirty="0">
                <a:latin typeface="Segoe UI"/>
                <a:cs typeface="Segoe UI"/>
              </a:rPr>
              <a:t> uddeler spørgsmålene på print til grupperne og beder dem læse dem igennem og finde de 3-5 spørgsmål, de synes er vigtigst at arbejde med.</a:t>
            </a:r>
          </a:p>
          <a:p>
            <a:pPr>
              <a:lnSpc>
                <a:spcPct val="120000"/>
              </a:lnSpc>
              <a:spcBef>
                <a:spcPts val="0"/>
              </a:spcBef>
              <a:buFont typeface="+mj-lt"/>
              <a:buAutoNum type="arabicPeriod"/>
            </a:pPr>
            <a:r>
              <a:rPr lang="da-DK" sz="1400" b="0" i="0" dirty="0">
                <a:latin typeface="Segoe UI"/>
                <a:cs typeface="Segoe UI"/>
              </a:rPr>
              <a:t>Grupperne præsenterer på skift deres udvalgte spørgsmål og I skriver dem op.</a:t>
            </a:r>
          </a:p>
          <a:p>
            <a:pPr>
              <a:lnSpc>
                <a:spcPct val="120000"/>
              </a:lnSpc>
              <a:spcBef>
                <a:spcPts val="0"/>
              </a:spcBef>
              <a:buFont typeface="+mj-lt"/>
              <a:buAutoNum type="arabicPeriod"/>
            </a:pPr>
            <a:r>
              <a:rPr lang="da-DK" sz="1400" b="0" i="0" dirty="0">
                <a:latin typeface="Segoe UI"/>
                <a:cs typeface="Segoe UI"/>
              </a:rPr>
              <a:t>Det bliver de spørgsmål, som flest grupper har udvalgt I arbejder videre med.</a:t>
            </a:r>
          </a:p>
          <a:p>
            <a:pPr marL="0" indent="0">
              <a:lnSpc>
                <a:spcPct val="120000"/>
              </a:lnSpc>
              <a:spcBef>
                <a:spcPts val="0"/>
              </a:spcBef>
              <a:buFont typeface="Wingdings" panose="05000000000000000000" pitchFamily="2" charset="2"/>
              <a:buNone/>
            </a:pPr>
            <a:endParaRPr lang="da-DK" sz="1400" b="1" i="1" dirty="0">
              <a:latin typeface="Segoe UI" panose="020B0502040204020203" pitchFamily="34" charset="0"/>
              <a:cs typeface="Segoe UI" panose="020B0502040204020203" pitchFamily="34" charset="0"/>
            </a:endParaRPr>
          </a:p>
          <a:p>
            <a:pPr marL="0" indent="0">
              <a:lnSpc>
                <a:spcPct val="120000"/>
              </a:lnSpc>
              <a:spcBef>
                <a:spcPts val="0"/>
              </a:spcBef>
              <a:buFont typeface="Wingdings" panose="05000000000000000000" pitchFamily="2" charset="2"/>
              <a:buNone/>
            </a:pPr>
            <a:r>
              <a:rPr lang="da-DK" sz="1400" b="0" i="0" dirty="0">
                <a:latin typeface="Segoe UI"/>
                <a:cs typeface="Segoe UI"/>
              </a:rPr>
              <a:t>Fordelen ved denne model er, at medarbejderne får mulighed for at snakke sammen omkring spørgsmålene og kan få uddybet hvad der opleves som vigtigt inden for trivsel og arbejdsmiljø.</a:t>
            </a:r>
          </a:p>
          <a:p>
            <a:pPr marL="0" indent="0">
              <a:lnSpc>
                <a:spcPct val="120000"/>
              </a:lnSpc>
              <a:buNone/>
            </a:pPr>
            <a:r>
              <a:rPr lang="da-DK" sz="1400" b="0" i="0" dirty="0">
                <a:latin typeface="Segoe UI"/>
                <a:cs typeface="Segoe UI"/>
              </a:rPr>
              <a:t>Ulempen ved modellen kan være, at den tager længere tid, og at det ikke bliver tydeligt for jer eller medarbejdergruppen, hvilke spørgsmål de enkeltvis reelt synes er vigtige, men som ikke blev udvalgt i gruppedrøftelsen.</a:t>
            </a:r>
            <a:r>
              <a:rPr lang="da-DK" sz="1400" dirty="0">
                <a:latin typeface="Segoe UI"/>
                <a:cs typeface="Segoe UI"/>
              </a:rPr>
              <a:t> </a:t>
            </a:r>
            <a:endParaRPr lang="da-DK" sz="1400" b="0" i="0" dirty="0">
              <a:latin typeface="Segoe UI" panose="020B0502040204020203" pitchFamily="34" charset="0"/>
              <a:cs typeface="Segoe UI" panose="020B0502040204020203" pitchFamily="34" charset="0"/>
            </a:endParaRPr>
          </a:p>
          <a:p>
            <a:pPr marL="0" indent="0">
              <a:lnSpc>
                <a:spcPct val="120000"/>
              </a:lnSpc>
              <a:spcBef>
                <a:spcPts val="0"/>
              </a:spcBef>
              <a:buFont typeface="Wingdings" panose="05000000000000000000" pitchFamily="2" charset="2"/>
              <a:buNone/>
            </a:pPr>
            <a:endParaRPr lang="da-DK" sz="1400" b="1" i="0" dirty="0">
              <a:latin typeface="Segoe UI" panose="020B0502040204020203" pitchFamily="34" charset="0"/>
              <a:cs typeface="Segoe UI" panose="020B0502040204020203" pitchFamily="34" charset="0"/>
            </a:endParaRPr>
          </a:p>
          <a:p>
            <a:pPr marL="0" indent="0">
              <a:lnSpc>
                <a:spcPct val="120000"/>
              </a:lnSpc>
              <a:spcBef>
                <a:spcPts val="0"/>
              </a:spcBef>
              <a:buFont typeface="Wingdings" panose="05000000000000000000" pitchFamily="2" charset="2"/>
              <a:buNone/>
            </a:pPr>
            <a:r>
              <a:rPr lang="da-DK" sz="1400" b="1" i="0" dirty="0">
                <a:latin typeface="Segoe UI"/>
                <a:cs typeface="Segoe UI"/>
              </a:rPr>
              <a:t>Tid:</a:t>
            </a:r>
            <a:endParaRPr lang="da-DK" sz="1400" i="0" dirty="0">
              <a:latin typeface="Segoe UI"/>
              <a:cs typeface="Segoe UI"/>
            </a:endParaRPr>
          </a:p>
          <a:p>
            <a:pPr>
              <a:lnSpc>
                <a:spcPct val="120000"/>
              </a:lnSpc>
              <a:defRPr/>
            </a:pPr>
            <a:r>
              <a:rPr lang="da-DK" sz="1400" dirty="0">
                <a:latin typeface="Segoe UI"/>
                <a:cs typeface="Segoe UI"/>
              </a:rPr>
              <a:t>Tiden til denne model for udvælgelse af spørgsmål kan gennemføres på omkring </a:t>
            </a:r>
            <a:r>
              <a:rPr lang="da-DK" sz="1400" b="1" dirty="0">
                <a:latin typeface="Segoe UI"/>
                <a:cs typeface="Segoe UI"/>
              </a:rPr>
              <a:t>15-20 minutter</a:t>
            </a:r>
            <a:r>
              <a:rPr lang="da-DK" sz="1400" dirty="0">
                <a:latin typeface="Segoe UI"/>
                <a:cs typeface="Segoe UI"/>
              </a:rPr>
              <a:t>, hvis medarbejderne forinden har læst rapporten igennem. </a:t>
            </a:r>
            <a:endParaRPr lang="da-DK" sz="14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da-DK" sz="1400" dirty="0">
              <a:latin typeface="Segoe UI" panose="020B0502040204020203" pitchFamily="34" charset="0"/>
              <a:cs typeface="Segoe UI" panose="020B0502040204020203" pitchFamily="34" charset="0"/>
            </a:endParaRPr>
          </a:p>
          <a:p>
            <a:pPr marL="0" indent="0">
              <a:lnSpc>
                <a:spcPct val="120000"/>
              </a:lnSpc>
              <a:buNone/>
              <a:defRPr/>
            </a:pPr>
            <a:r>
              <a:rPr lang="da-DK" sz="1400" dirty="0">
                <a:latin typeface="Segoe UI"/>
                <a:cs typeface="Segoe UI"/>
              </a:rPr>
              <a:t>Når grupperne sammen skal blive enige om at udvælge de 3-5 spørgsmål de synes der skal arbejdes videre med, kan det tage længere tid end afstemningen med streger, da der er mulighed for at spørge nysgerrigt ind til hinanden i gruppedrøftelsen. Det kan dog også have en positiv effekt ved at nuancere perspektiverne m.m.  </a:t>
            </a:r>
            <a:endParaRPr lang="da-DK" sz="14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da-DK" sz="1400" b="1" i="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sz="1400" b="1" i="1" dirty="0">
                <a:latin typeface="Segoe UI"/>
                <a:cs typeface="Segoe UI"/>
              </a:rPr>
              <a:t>Husk resten:</a:t>
            </a:r>
          </a:p>
          <a:p>
            <a:pPr marL="0" indent="0">
              <a:lnSpc>
                <a:spcPct val="120000"/>
              </a:lnSpc>
              <a:buNone/>
              <a:defRPr/>
            </a:pPr>
            <a:r>
              <a:rPr lang="da-DK" sz="1400" dirty="0">
                <a:latin typeface="Segoe UI"/>
                <a:cs typeface="Segoe UI"/>
              </a:rPr>
              <a:t>Vær opmærksom på, at der kan være emner eller spørgsmål som den enkelte medarbejder vurderer er vigtig at arbejde videre med, men som ikke udvælges i fællesskab i gruppedrøftelsen. Invitér til at I samler op på et efterfølgende møde, hvor andre emner eventuelt kan tages op. </a:t>
            </a:r>
            <a:endParaRPr lang="da-DK" sz="1400" b="1" dirty="0"/>
          </a:p>
        </p:txBody>
      </p:sp>
      <p:sp>
        <p:nvSpPr>
          <p:cNvPr id="4" name="Pladsholder til slidenummer 3">
            <a:extLst>
              <a:ext uri="{FF2B5EF4-FFF2-40B4-BE49-F238E27FC236}">
                <a16:creationId xmlns:a16="http://schemas.microsoft.com/office/drawing/2014/main" id="{BB48CA42-97F6-99A2-26FB-4BE89FF7DA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C94D4D69-90ED-F25E-C856-3453DD8B55A3}"/>
              </a:ext>
            </a:extLst>
          </p:cNvPr>
          <p:cNvSpPr txBox="1"/>
          <p:nvPr/>
        </p:nvSpPr>
        <p:spPr>
          <a:xfrm>
            <a:off x="540000" y="748498"/>
            <a:ext cx="11252976" cy="1200329"/>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FACILITERING AF </a:t>
            </a:r>
            <a:r>
              <a:rPr kumimoji="0" lang="da-DK" sz="2400" b="1" i="0" u="none" strike="noStrike" kern="1200" cap="none" spc="0" normalizeH="0" baseline="0" noProof="0" dirty="0">
                <a:ln>
                  <a:noFill/>
                </a:ln>
                <a:solidFill>
                  <a:srgbClr val="69C8F3"/>
                </a:solidFill>
                <a:effectLst/>
                <a:highlight>
                  <a:srgbClr val="FFFF00"/>
                </a:highlight>
                <a:uLnTx/>
                <a:uFillTx/>
                <a:latin typeface="KBH Tekst" panose="00000500000000000000" pitchFamily="2" charset="0"/>
                <a:cs typeface="Segoe UI Semibold" panose="020B0702040204020203" pitchFamily="34" charset="0"/>
              </a:rPr>
              <a:t>MODEL 2</a:t>
            </a:r>
            <a:r>
              <a:rPr kumimoji="0" lang="da-DK" sz="2400" b="1" i="0" u="none" strike="noStrike" kern="1200" cap="none" spc="0" normalizeH="0" baseline="0" noProof="0" dirty="0">
                <a:ln>
                  <a:noFill/>
                </a:ln>
                <a:solidFill>
                  <a:srgbClr val="69C8F3"/>
                </a:solidFill>
                <a:effectLst/>
                <a:uLnTx/>
                <a:uFillTx/>
                <a:latin typeface="KBH Tekst" panose="00000500000000000000" pitchFamily="2" charset="0"/>
                <a:cs typeface="Segoe UI Semibold" panose="020B0702040204020203" pitchFamily="34" charset="0"/>
              </a:rPr>
              <a:t>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FOR 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80B03"/>
              </a:solidFill>
              <a:effectLst/>
              <a:uLnTx/>
              <a:uFillTx/>
              <a:latin typeface="KBH Black" panose="00000A00000000000000" pitchFamily="2" charset="0"/>
              <a:cs typeface="Segoe UI Semibold" panose="020B0702040204020203" pitchFamily="34" charset="0"/>
            </a:endParaRPr>
          </a:p>
        </p:txBody>
      </p:sp>
      <p:sp>
        <p:nvSpPr>
          <p:cNvPr id="5" name="Rektangel 4">
            <a:extLst>
              <a:ext uri="{FF2B5EF4-FFF2-40B4-BE49-F238E27FC236}">
                <a16:creationId xmlns:a16="http://schemas.microsoft.com/office/drawing/2014/main" id="{5F653DF8-1342-78F7-6122-FA5F2E27BA68}"/>
              </a:ext>
            </a:extLst>
          </p:cNvPr>
          <p:cNvSpPr/>
          <p:nvPr/>
        </p:nvSpPr>
        <p:spPr>
          <a:xfrm rot="2366990">
            <a:off x="8633329" y="780777"/>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1197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E7DA6-07B5-A6CD-D338-82CA3AC3CEA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3E4390B-FB7D-6FD8-1747-7FCB0DC5657E}"/>
              </a:ext>
            </a:extLst>
          </p:cNvPr>
          <p:cNvSpPr>
            <a:spLocks noGrp="1"/>
          </p:cNvSpPr>
          <p:nvPr>
            <p:ph sz="half" idx="1"/>
          </p:nvPr>
        </p:nvSpPr>
        <p:spPr>
          <a:xfrm>
            <a:off x="499863" y="2122098"/>
            <a:ext cx="10748981" cy="4330460"/>
          </a:xfrm>
        </p:spPr>
        <p:txBody>
          <a:bodyPr>
            <a:normAutofit/>
          </a:bodyPr>
          <a:lstStyle/>
          <a:p>
            <a:pPr marL="457200" indent="-457200">
              <a:lnSpc>
                <a:spcPct val="110000"/>
              </a:lnSpc>
              <a:buAutoNum type="arabicPeriod"/>
            </a:pPr>
            <a:r>
              <a:rPr lang="da-DK" dirty="0"/>
              <a:t>Gå sammen i små grupper á 3-4 personer</a:t>
            </a:r>
          </a:p>
          <a:p>
            <a:pPr marL="457200" indent="-457200">
              <a:lnSpc>
                <a:spcPct val="110000"/>
              </a:lnSpc>
              <a:buAutoNum type="arabicPeriod"/>
            </a:pPr>
            <a:endParaRPr lang="da-DK" dirty="0"/>
          </a:p>
          <a:p>
            <a:pPr marL="457200" indent="-457200">
              <a:lnSpc>
                <a:spcPct val="110000"/>
              </a:lnSpc>
              <a:buAutoNum type="arabicPeriod"/>
            </a:pPr>
            <a:r>
              <a:rPr lang="da-DK" dirty="0"/>
              <a:t>I grupperne: Tal sammen og bliv enige om de 3 vigtigste spørgsmål, vi skal arbejde videre med</a:t>
            </a:r>
          </a:p>
          <a:p>
            <a:pPr marL="457200" indent="-457200">
              <a:lnSpc>
                <a:spcPct val="110000"/>
              </a:lnSpc>
              <a:buAutoNum type="arabicPeriod"/>
            </a:pPr>
            <a:endParaRPr lang="da-DK" dirty="0"/>
          </a:p>
          <a:p>
            <a:pPr marL="457200" indent="-457200">
              <a:lnSpc>
                <a:spcPct val="110000"/>
              </a:lnSpc>
              <a:buAutoNum type="arabicPeriod"/>
            </a:pPr>
            <a:r>
              <a:rPr lang="da-DK" dirty="0"/>
              <a:t>Plenum:</a:t>
            </a:r>
          </a:p>
          <a:p>
            <a:pPr marL="914400" lvl="1" indent="-457200">
              <a:lnSpc>
                <a:spcPct val="110000"/>
              </a:lnSpc>
              <a:buAutoNum type="arabicPeriod"/>
            </a:pPr>
            <a:r>
              <a:rPr lang="da-DK" dirty="0"/>
              <a:t>Præsenter på skift jeres udvalgte 3 spørgsmål</a:t>
            </a:r>
          </a:p>
          <a:p>
            <a:pPr marL="914400" lvl="1" indent="-457200">
              <a:lnSpc>
                <a:spcPct val="110000"/>
              </a:lnSpc>
              <a:buAutoNum type="arabicPeriod"/>
            </a:pPr>
            <a:r>
              <a:rPr lang="da-DK" dirty="0"/>
              <a:t>Fortæl, hvorfor det er vigtigt og hvad effekten kan være, hvis vi ikke gør noget ved det?</a:t>
            </a:r>
          </a:p>
          <a:p>
            <a:pPr marL="914400" lvl="1" indent="-457200">
              <a:lnSpc>
                <a:spcPct val="110000"/>
              </a:lnSpc>
              <a:buAutoNum type="arabicPeriod"/>
            </a:pPr>
            <a:r>
              <a:rPr lang="da-DK" dirty="0"/>
              <a:t>Vi bliver enige om de vigtigste spørgsmål, som flest har peget på</a:t>
            </a:r>
          </a:p>
          <a:p>
            <a:pPr marL="0" indent="0">
              <a:lnSpc>
                <a:spcPct val="110000"/>
              </a:lnSpc>
              <a:buNone/>
            </a:pPr>
            <a:endParaRPr lang="da-DK" b="1" dirty="0"/>
          </a:p>
        </p:txBody>
      </p:sp>
      <p:sp>
        <p:nvSpPr>
          <p:cNvPr id="4" name="Pladsholder til slidenummer 3">
            <a:extLst>
              <a:ext uri="{FF2B5EF4-FFF2-40B4-BE49-F238E27FC236}">
                <a16:creationId xmlns:a16="http://schemas.microsoft.com/office/drawing/2014/main" id="{D4924756-F9C8-001C-C43D-B249F91A816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72D54D9A-9A40-413C-4913-917953880767}"/>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80B03"/>
              </a:solidFill>
              <a:effectLst/>
              <a:uLnTx/>
              <a:uFillTx/>
              <a:latin typeface="KBH Black" panose="00000A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24EF1815-E8F0-2B32-5E50-3B1E5E8E0880}"/>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0328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7AC831E-4BBA-4ADF-6594-9962B583162C}"/>
              </a:ext>
            </a:extLst>
          </p:cNvPr>
          <p:cNvSpPr txBox="1"/>
          <p:nvPr/>
        </p:nvSpPr>
        <p:spPr>
          <a:xfrm>
            <a:off x="742621" y="1268760"/>
            <a:ext cx="107477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KBH Tekst" panose="00000500000000000000" pitchFamily="2" charset="0"/>
                <a:cs typeface="Segoe UI Semibold" panose="020B0702040204020203" pitchFamily="34" charset="0"/>
              </a:rPr>
              <a:t>GRUPPEARBEJDE 1: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Hvad er i spil og idéer til handlinger</a:t>
            </a:r>
          </a:p>
        </p:txBody>
      </p:sp>
      <p:sp>
        <p:nvSpPr>
          <p:cNvPr id="19" name="Tekstfelt 18">
            <a:extLst>
              <a:ext uri="{FF2B5EF4-FFF2-40B4-BE49-F238E27FC236}">
                <a16:creationId xmlns:a16="http://schemas.microsoft.com/office/drawing/2014/main" id="{501A4D80-B8D0-EAB7-9D41-BA14CAA361E0}"/>
              </a:ext>
            </a:extLst>
          </p:cNvPr>
          <p:cNvSpPr txBox="1"/>
          <p:nvPr/>
        </p:nvSpPr>
        <p:spPr>
          <a:xfrm>
            <a:off x="873755" y="3140968"/>
            <a:ext cx="9874757" cy="301877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20000"/>
              </a:lnSpc>
              <a:spcBef>
                <a:spcPts val="0"/>
              </a:spcBef>
              <a:spcAft>
                <a:spcPts val="0"/>
              </a:spcAft>
              <a:buClrTx/>
              <a:buSzPct val="100000"/>
              <a:buFont typeface="+mj-lt"/>
              <a:buAutoNum type="arabicPeriod"/>
              <a:tabLst/>
              <a:defRPr/>
            </a:pPr>
            <a:r>
              <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rPr>
              <a:t>Hvad kan der være i spil i forbindelse med emnet? Hvornår og hvordan oplever vi det hos os? Hvad handler problemet </a:t>
            </a:r>
            <a:r>
              <a:rPr lang="da-DK" sz="2000" dirty="0">
                <a:solidFill>
                  <a:srgbClr val="323232"/>
                </a:solidFill>
                <a:latin typeface="KBH Tekst" panose="00000500000000000000" pitchFamily="2" charset="0"/>
                <a:cs typeface="Segoe UI Semibold"/>
              </a:rPr>
              <a:t>egentlig om? </a:t>
            </a:r>
          </a:p>
          <a:p>
            <a:pPr marL="342900" marR="0" lvl="0" indent="-342900" algn="l" defTabSz="914400" rtl="0" eaLnBrk="1" fontAlgn="auto" latinLnBrk="0" hangingPunct="1">
              <a:lnSpc>
                <a:spcPct val="120000"/>
              </a:lnSpc>
              <a:spcBef>
                <a:spcPts val="0"/>
              </a:spcBef>
              <a:spcAft>
                <a:spcPts val="0"/>
              </a:spcAft>
              <a:buClrTx/>
              <a:buSzPct val="100000"/>
              <a:buFont typeface="+mj-lt"/>
              <a:buAutoNum type="arabicPeriod"/>
              <a:tabLst/>
              <a:defRPr/>
            </a:pP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endParaRPr>
          </a:p>
          <a:p>
            <a:pPr marL="342900" marR="0" lvl="0" indent="-342900" algn="l" defTabSz="914400" rtl="0" eaLnBrk="1" fontAlgn="auto" latinLnBrk="0" hangingPunct="1">
              <a:lnSpc>
                <a:spcPct val="120000"/>
              </a:lnSpc>
              <a:spcBef>
                <a:spcPts val="0"/>
              </a:spcBef>
              <a:spcAft>
                <a:spcPts val="0"/>
              </a:spcAft>
              <a:buClrTx/>
              <a:buSzPct val="100000"/>
              <a:buFont typeface="+mj-lt"/>
              <a:buAutoNum type="arabicPeriod"/>
              <a:tabLst/>
              <a:defRPr/>
            </a:pPr>
            <a:r>
              <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rPr>
              <a:t>Hvilken effekt har det, hvis vi gør konkret noget ved det? Notér i skema</a:t>
            </a:r>
          </a:p>
          <a:p>
            <a:pPr marL="342900" marR="0" lvl="0" indent="-342900" algn="l" defTabSz="914400" rtl="0" eaLnBrk="1" fontAlgn="auto" latinLnBrk="0" hangingPunct="1">
              <a:lnSpc>
                <a:spcPct val="120000"/>
              </a:lnSpc>
              <a:spcBef>
                <a:spcPts val="0"/>
              </a:spcBef>
              <a:spcAft>
                <a:spcPts val="0"/>
              </a:spcAft>
              <a:buClrTx/>
              <a:buSzPct val="90000"/>
              <a:buFont typeface="+mj-lt"/>
              <a:buAutoNum type="arabicPeriod"/>
              <a:tabLst/>
              <a:defRPr/>
            </a:pP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endParaRPr>
          </a:p>
          <a:p>
            <a:pPr marL="342900" marR="0" lvl="0" indent="-342900" algn="l" defTabSz="914400" rtl="0" eaLnBrk="1" fontAlgn="auto" latinLnBrk="0" hangingPunct="1">
              <a:lnSpc>
                <a:spcPct val="120000"/>
              </a:lnSpc>
              <a:spcBef>
                <a:spcPts val="0"/>
              </a:spcBef>
              <a:spcAft>
                <a:spcPts val="0"/>
              </a:spcAft>
              <a:buClrTx/>
              <a:buSzPct val="90000"/>
              <a:buFont typeface="+mj-lt"/>
              <a:buAutoNum type="arabicPeriod"/>
              <a:tabLst/>
              <a:defRPr/>
            </a:pPr>
            <a:r>
              <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rPr>
              <a:t>Hvilke idéer har vi til at arbejde med at styrke dette område i vores enhed? Notér i skema. </a:t>
            </a: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panose="020B0702040204020203" pitchFamily="34" charset="0"/>
            </a:endParaRPr>
          </a:p>
          <a:p>
            <a:pPr marL="0" marR="0" lvl="0" indent="0" algn="l" defTabSz="914400" rtl="0" eaLnBrk="1" fontAlgn="auto" latinLnBrk="0" hangingPunct="1">
              <a:lnSpc>
                <a:spcPct val="120000"/>
              </a:lnSpc>
              <a:spcBef>
                <a:spcPts val="0"/>
              </a:spcBef>
              <a:spcAft>
                <a:spcPts val="0"/>
              </a:spcAft>
              <a:buClrTx/>
              <a:buSzPct val="90000"/>
              <a:buFontTx/>
              <a:buNone/>
              <a:tabLst/>
              <a:defRPr/>
            </a:pP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endParaRP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769719" y="2677745"/>
            <a:ext cx="10388457" cy="3543981"/>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945764" y="2492896"/>
            <a:ext cx="395404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Drøft spørgsmålene i grupper</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19852AB6-59E5-60FA-B6FD-2360164F537A}"/>
              </a:ext>
            </a:extLst>
          </p:cNvPr>
          <p:cNvPicPr>
            <a:picLocks noChangeAspect="1"/>
          </p:cNvPicPr>
          <p:nvPr/>
        </p:nvPicPr>
        <p:blipFill>
          <a:blip r:embed="rId3"/>
          <a:stretch>
            <a:fillRect/>
          </a:stretch>
        </p:blipFill>
        <p:spPr>
          <a:xfrm>
            <a:off x="10131815" y="6221727"/>
            <a:ext cx="2580210" cy="492586"/>
          </a:xfrm>
          <a:prstGeom prst="rect">
            <a:avLst/>
          </a:prstGeom>
        </p:spPr>
      </p:pic>
      <p:pic>
        <p:nvPicPr>
          <p:cNvPr id="4" name="Grafik 3" descr="Pen med massiv udfyldning">
            <a:extLst>
              <a:ext uri="{FF2B5EF4-FFF2-40B4-BE49-F238E27FC236}">
                <a16:creationId xmlns:a16="http://schemas.microsoft.com/office/drawing/2014/main" id="{B5C00A6D-087A-E48D-B80B-DDF6DC555D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5056" y="5367528"/>
            <a:ext cx="664464" cy="664464"/>
          </a:xfrm>
          <a:prstGeom prst="rect">
            <a:avLst/>
          </a:prstGeom>
        </p:spPr>
      </p:pic>
    </p:spTree>
    <p:extLst>
      <p:ext uri="{BB962C8B-B14F-4D97-AF65-F5344CB8AC3E}">
        <p14:creationId xmlns:p14="http://schemas.microsoft.com/office/powerpoint/2010/main" val="7081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DDA5BE-B272-C24E-9D39-CF1A3F4A9D54}"/>
              </a:ext>
            </a:extLst>
          </p:cNvPr>
          <p:cNvSpPr txBox="1"/>
          <p:nvPr/>
        </p:nvSpPr>
        <p:spPr>
          <a:xfrm>
            <a:off x="719134" y="1630392"/>
            <a:ext cx="8864548" cy="479934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p:txBody>
      </p:sp>
      <p:graphicFrame>
        <p:nvGraphicFramePr>
          <p:cNvPr id="2" name="Tabel 1">
            <a:extLst>
              <a:ext uri="{FF2B5EF4-FFF2-40B4-BE49-F238E27FC236}">
                <a16:creationId xmlns:a16="http://schemas.microsoft.com/office/drawing/2014/main" id="{175378ED-725B-49D7-9105-D609549AA3DA}"/>
              </a:ext>
            </a:extLst>
          </p:cNvPr>
          <p:cNvGraphicFramePr>
            <a:graphicFrameLocks noGrp="1"/>
          </p:cNvGraphicFramePr>
          <p:nvPr>
            <p:extLst>
              <p:ext uri="{D42A27DB-BD31-4B8C-83A1-F6EECF244321}">
                <p14:modId xmlns:p14="http://schemas.microsoft.com/office/powerpoint/2010/main" val="3668070387"/>
              </p:ext>
            </p:extLst>
          </p:nvPr>
        </p:nvGraphicFramePr>
        <p:xfrm>
          <a:off x="378823" y="1157094"/>
          <a:ext cx="11364686" cy="5692435"/>
        </p:xfrm>
        <a:graphic>
          <a:graphicData uri="http://schemas.openxmlformats.org/drawingml/2006/table">
            <a:tbl>
              <a:tblPr firstRow="1" bandRow="1">
                <a:tableStyleId>{5C22544A-7EE6-4342-B048-85BDC9FD1C3A}</a:tableStyleId>
              </a:tblPr>
              <a:tblGrid>
                <a:gridCol w="5658227">
                  <a:extLst>
                    <a:ext uri="{9D8B030D-6E8A-4147-A177-3AD203B41FA5}">
                      <a16:colId xmlns:a16="http://schemas.microsoft.com/office/drawing/2014/main" val="157207953"/>
                    </a:ext>
                  </a:extLst>
                </a:gridCol>
                <a:gridCol w="5706459">
                  <a:extLst>
                    <a:ext uri="{9D8B030D-6E8A-4147-A177-3AD203B41FA5}">
                      <a16:colId xmlns:a16="http://schemas.microsoft.com/office/drawing/2014/main" val="2290570279"/>
                    </a:ext>
                  </a:extLst>
                </a:gridCol>
              </a:tblGrid>
              <a:tr h="501585">
                <a:tc>
                  <a:txBody>
                    <a:bodyPr/>
                    <a:lstStyle/>
                    <a:p>
                      <a:r>
                        <a:rPr lang="da-DK" sz="1400" dirty="0">
                          <a:solidFill>
                            <a:srgbClr val="680B03"/>
                          </a:solidFill>
                          <a:latin typeface="KBH Tekst" panose="00000500000000000000" pitchFamily="2" charset="0"/>
                        </a:rPr>
                        <a:t>1. Hvad forstår vi ved emnet, hvordan oplever vi det komme  i spil hos os? Hvad er omfang og alvoren ved emnet? (Notér stikord)</a:t>
                      </a:r>
                    </a:p>
                  </a:txBody>
                  <a:tcPr>
                    <a:lnB w="12700" cap="flat" cmpd="sng" algn="ctr">
                      <a:solidFill>
                        <a:schemeClr val="tx1"/>
                      </a:solidFill>
                      <a:prstDash val="solid"/>
                      <a:round/>
                      <a:headEnd type="none" w="med" len="med"/>
                      <a:tailEnd type="none" w="med" len="med"/>
                    </a:lnB>
                    <a:solidFill>
                      <a:srgbClr val="69C8F3"/>
                    </a:solidFill>
                  </a:tcPr>
                </a:tc>
                <a:tc>
                  <a:txBody>
                    <a:bodyPr/>
                    <a:lstStyle/>
                    <a:p>
                      <a:r>
                        <a:rPr lang="da-DK" sz="1400" dirty="0">
                          <a:solidFill>
                            <a:srgbClr val="680B03"/>
                          </a:solidFill>
                          <a:latin typeface="KBH Tekst" panose="00000500000000000000" pitchFamily="2" charset="0"/>
                        </a:rPr>
                        <a:t>2. Hvilke idéer har vi til at arbejde med dette emne i vores enhed? Hvilken effekt vil det have?</a:t>
                      </a:r>
                    </a:p>
                  </a:txBody>
                  <a:tcPr>
                    <a:lnB w="12700" cap="flat" cmpd="sng" algn="ctr">
                      <a:solidFill>
                        <a:schemeClr val="tx1"/>
                      </a:solidFill>
                      <a:prstDash val="solid"/>
                      <a:round/>
                      <a:headEnd type="none" w="med" len="med"/>
                      <a:tailEnd type="none" w="med" len="med"/>
                    </a:lnB>
                    <a:solidFill>
                      <a:srgbClr val="69C8F3"/>
                    </a:solidFill>
                  </a:tcPr>
                </a:tc>
                <a:extLst>
                  <a:ext uri="{0D108BD9-81ED-4DB2-BD59-A6C34878D82A}">
                    <a16:rowId xmlns:a16="http://schemas.microsoft.com/office/drawing/2014/main" val="3521242708"/>
                  </a:ext>
                </a:extLst>
              </a:tr>
              <a:tr h="4960915">
                <a:tc>
                  <a:txBody>
                    <a:bodyPr/>
                    <a:lstStyle/>
                    <a:p>
                      <a:pPr marL="0" lvl="0" indent="0">
                        <a:buNone/>
                      </a:pPr>
                      <a:endParaRPr lang="da-DK" sz="1000" dirty="0">
                        <a:solidFill>
                          <a:srgbClr val="680B03"/>
                        </a:solidFill>
                        <a:latin typeface="KBH Teks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lvl="0">
                        <a:buNone/>
                      </a:pPr>
                      <a:endParaRPr lang="da-DK" sz="1000" dirty="0">
                        <a:solidFill>
                          <a:srgbClr val="680B03"/>
                        </a:solidFill>
                        <a:latin typeface="KBH Teks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567086"/>
                  </a:ext>
                </a:extLst>
              </a:tr>
            </a:tbl>
          </a:graphicData>
        </a:graphic>
      </p:graphicFrame>
      <p:sp>
        <p:nvSpPr>
          <p:cNvPr id="3" name="Tekstfelt 2">
            <a:extLst>
              <a:ext uri="{FF2B5EF4-FFF2-40B4-BE49-F238E27FC236}">
                <a16:creationId xmlns:a16="http://schemas.microsoft.com/office/drawing/2014/main" id="{B121F286-04C8-4F57-B1FE-47422C885E6D}"/>
              </a:ext>
            </a:extLst>
          </p:cNvPr>
          <p:cNvSpPr txBox="1"/>
          <p:nvPr/>
        </p:nvSpPr>
        <p:spPr>
          <a:xfrm>
            <a:off x="407144" y="219892"/>
            <a:ext cx="8220520"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Emne/spørgsmål: 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Gruppe: __________________________________________________________________</a:t>
            </a:r>
          </a:p>
        </p:txBody>
      </p:sp>
    </p:spTree>
    <p:extLst>
      <p:ext uri="{BB962C8B-B14F-4D97-AF65-F5344CB8AC3E}">
        <p14:creationId xmlns:p14="http://schemas.microsoft.com/office/powerpoint/2010/main" val="183265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2A831-2727-B3AB-52C6-1AD968133A4E}"/>
              </a:ext>
            </a:extLst>
          </p:cNvPr>
          <p:cNvSpPr>
            <a:spLocks noGrp="1"/>
          </p:cNvSpPr>
          <p:nvPr>
            <p:ph type="title"/>
          </p:nvPr>
        </p:nvSpPr>
        <p:spPr>
          <a:xfrm>
            <a:off x="539999" y="1584814"/>
            <a:ext cx="6205857" cy="3815321"/>
          </a:xfrm>
        </p:spPr>
        <p:txBody>
          <a:bodyPr anchor="t">
            <a:noAutofit/>
          </a:bodyPr>
          <a:lstStyle/>
          <a:p>
            <a:r>
              <a:rPr lang="da-DK" sz="4800" dirty="0">
                <a:solidFill>
                  <a:srgbClr val="680B03"/>
                </a:solidFill>
                <a:latin typeface="KBH Tekst" panose="00000500000000000000" pitchFamily="2" charset="0"/>
              </a:rPr>
              <a:t>Præsentér på skift: </a:t>
            </a:r>
            <a:br>
              <a:rPr lang="da-DK" sz="4800" dirty="0">
                <a:solidFill>
                  <a:srgbClr val="680B03"/>
                </a:solidFill>
                <a:latin typeface="KBH Tekst" panose="00000500000000000000" pitchFamily="2" charset="0"/>
              </a:rPr>
            </a:br>
            <a:br>
              <a:rPr lang="da-DK" sz="4800" dirty="0">
                <a:solidFill>
                  <a:srgbClr val="680B03"/>
                </a:solidFill>
                <a:latin typeface="KBH Tekst" panose="00000500000000000000" pitchFamily="2" charset="0"/>
              </a:rPr>
            </a:br>
            <a:br>
              <a:rPr lang="da-DK" sz="4800" dirty="0">
                <a:solidFill>
                  <a:srgbClr val="680B03"/>
                </a:solidFill>
                <a:latin typeface="KBH Tekst" panose="00000500000000000000" pitchFamily="2" charset="0"/>
              </a:rPr>
            </a:br>
            <a:r>
              <a:rPr lang="da-DK" sz="4000" dirty="0">
                <a:solidFill>
                  <a:srgbClr val="680B03"/>
                </a:solidFill>
                <a:latin typeface="KBH Tekst" panose="00000500000000000000" pitchFamily="2" charset="0"/>
              </a:rPr>
              <a:t>Hvad har vi talt om i grupperne? </a:t>
            </a:r>
            <a:endParaRPr lang="da-DK" sz="4800" dirty="0">
              <a:solidFill>
                <a:srgbClr val="680B03"/>
              </a:solidFill>
              <a:latin typeface="KBH Tekst" panose="00000500000000000000" pitchFamily="2" charset="0"/>
            </a:endParaRPr>
          </a:p>
        </p:txBody>
      </p:sp>
      <p:pic>
        <p:nvPicPr>
          <p:cNvPr id="5" name="Grafik 4" descr="Gruppebrainstorm kontur">
            <a:extLst>
              <a:ext uri="{FF2B5EF4-FFF2-40B4-BE49-F238E27FC236}">
                <a16:creationId xmlns:a16="http://schemas.microsoft.com/office/drawing/2014/main" id="{A4A6856C-A609-9EBD-3399-925EB4E6C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642068"/>
            <a:ext cx="5573864" cy="5573864"/>
          </a:xfrm>
          <a:prstGeom prst="rect">
            <a:avLst/>
          </a:prstGeom>
        </p:spPr>
      </p:pic>
      <p:sp>
        <p:nvSpPr>
          <p:cNvPr id="12" name="Slide Number Placeholder 4">
            <a:extLst>
              <a:ext uri="{FF2B5EF4-FFF2-40B4-BE49-F238E27FC236}">
                <a16:creationId xmlns:a16="http://schemas.microsoft.com/office/drawing/2014/main" id="{9BF30D1A-DB77-8153-C987-10D08C70455D}"/>
              </a:ext>
            </a:extLst>
          </p:cNvPr>
          <p:cNvSpPr>
            <a:spLocks noGrp="1"/>
          </p:cNvSpPr>
          <p:nvPr>
            <p:ph type="sldNum" sz="quarter" idx="14"/>
          </p:nvPr>
        </p:nvSpPr>
        <p:spPr>
          <a:xfrm>
            <a:off x="540000" y="6300000"/>
            <a:ext cx="540000" cy="360000"/>
          </a:xfrm>
        </p:spPr>
        <p:txBody>
          <a:bodyPr/>
          <a:lstStyle/>
          <a:p>
            <a:pPr>
              <a:spcAft>
                <a:spcPts val="600"/>
              </a:spcAft>
            </a:pPr>
            <a:fld id="{48B90412-FB5A-4F66-BFB7-963B605F1F6D}" type="slidenum">
              <a:rPr lang="da-DK" smtClean="0"/>
              <a:pPr>
                <a:spcAft>
                  <a:spcPts val="600"/>
                </a:spcAft>
              </a:pPr>
              <a:t>24</a:t>
            </a:fld>
            <a:endParaRPr lang="da-DK"/>
          </a:p>
        </p:txBody>
      </p:sp>
      <p:pic>
        <p:nvPicPr>
          <p:cNvPr id="6" name="Billede 5">
            <a:extLst>
              <a:ext uri="{FF2B5EF4-FFF2-40B4-BE49-F238E27FC236}">
                <a16:creationId xmlns:a16="http://schemas.microsoft.com/office/drawing/2014/main" id="{865AD359-7476-4682-E4FF-E0BCE304D139}"/>
              </a:ext>
            </a:extLst>
          </p:cNvPr>
          <p:cNvPicPr>
            <a:picLocks noChangeAspect="1"/>
          </p:cNvPicPr>
          <p:nvPr/>
        </p:nvPicPr>
        <p:blipFill>
          <a:blip r:embed="rId5"/>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240393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7AC831E-4BBA-4ADF-6594-9962B583162C}"/>
              </a:ext>
            </a:extLst>
          </p:cNvPr>
          <p:cNvSpPr txBox="1"/>
          <p:nvPr/>
        </p:nvSpPr>
        <p:spPr>
          <a:xfrm>
            <a:off x="690863" y="1268760"/>
            <a:ext cx="95770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KBH Tekst" panose="00000500000000000000" pitchFamily="2" charset="0"/>
                <a:cs typeface="Segoe UI Semibold" panose="020B0702040204020203" pitchFamily="34" charset="0"/>
              </a:rPr>
              <a:t>GRUPPEARBEJDE 2: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Udfyldelse af handlingsplaner</a:t>
            </a:r>
          </a:p>
        </p:txBody>
      </p:sp>
      <p:sp>
        <p:nvSpPr>
          <p:cNvPr id="2" name="Rektangel: afrundede hjørner 1">
            <a:extLst>
              <a:ext uri="{FF2B5EF4-FFF2-40B4-BE49-F238E27FC236}">
                <a16:creationId xmlns:a16="http://schemas.microsoft.com/office/drawing/2014/main" id="{FB4363F3-AF6B-1B21-0912-CDCA0A5F053F}"/>
              </a:ext>
            </a:extLst>
          </p:cNvPr>
          <p:cNvSpPr/>
          <p:nvPr/>
        </p:nvSpPr>
        <p:spPr>
          <a:xfrm>
            <a:off x="785825" y="5284936"/>
            <a:ext cx="10388457" cy="765072"/>
          </a:xfrm>
          <a:prstGeom prst="roundRect">
            <a:avLst>
              <a:gd name="adj" fmla="val 6885"/>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18" name="Tekstfelt 17">
            <a:extLst>
              <a:ext uri="{FF2B5EF4-FFF2-40B4-BE49-F238E27FC236}">
                <a16:creationId xmlns:a16="http://schemas.microsoft.com/office/drawing/2014/main" id="{55384B77-448A-066F-FDEE-70C689FCC293}"/>
              </a:ext>
            </a:extLst>
          </p:cNvPr>
          <p:cNvSpPr txBox="1"/>
          <p:nvPr/>
        </p:nvSpPr>
        <p:spPr>
          <a:xfrm>
            <a:off x="1017718" y="5515855"/>
            <a:ext cx="10140458" cy="36522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Start med at aftale, hvem der noterer på skemaet på næste slide og fremlægger efterfølgende.</a:t>
            </a: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769719" y="2418434"/>
            <a:ext cx="10388457" cy="2551454"/>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901954" y="2195758"/>
            <a:ext cx="3492625"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Drøft input til handlingsplan</a:t>
            </a:r>
          </a:p>
        </p:txBody>
      </p:sp>
      <p:sp>
        <p:nvSpPr>
          <p:cNvPr id="4" name="Tekstfelt 3">
            <a:extLst>
              <a:ext uri="{FF2B5EF4-FFF2-40B4-BE49-F238E27FC236}">
                <a16:creationId xmlns:a16="http://schemas.microsoft.com/office/drawing/2014/main" id="{40581F3A-9789-FFFB-3190-A1D565DBE46B}"/>
              </a:ext>
            </a:extLst>
          </p:cNvPr>
          <p:cNvSpPr txBox="1"/>
          <p:nvPr/>
        </p:nvSpPr>
        <p:spPr>
          <a:xfrm>
            <a:off x="736595" y="2774976"/>
            <a:ext cx="10118789" cy="2160591"/>
          </a:xfrm>
          <a:prstGeom prst="rect">
            <a:avLst/>
          </a:prstGeom>
          <a:noFill/>
        </p:spPr>
        <p:txBody>
          <a:bodyPr wrap="square" rtlCol="0">
            <a:spAutoFit/>
          </a:bodyPr>
          <a:lstStyle/>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Noter tema: Det spørgsmål I har valgt. Beskriv, hvad handler det om hos os? Hvad er problemets art, alvor, omfang og årsager?</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Løsning: Notér forslag til handlinger og hvornår det skal ske.</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Sygefravær: Medvirker temaet/problemet til sygefravær? På hvilken måde?</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Opfølgning: Notér hvordan og hvornår I vil følge op på, om handlingen har haft den ønskede effekt. </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Hvem: Aftal også, hvem der er ansvarlig for, at handlingen gennemføres.</a:t>
            </a:r>
          </a:p>
        </p:txBody>
      </p:sp>
      <p:pic>
        <p:nvPicPr>
          <p:cNvPr id="8" name="Billede 7">
            <a:extLst>
              <a:ext uri="{FF2B5EF4-FFF2-40B4-BE49-F238E27FC236}">
                <a16:creationId xmlns:a16="http://schemas.microsoft.com/office/drawing/2014/main" id="{A273FD36-5646-288A-2222-1E825F7A303D}"/>
              </a:ext>
            </a:extLst>
          </p:cNvPr>
          <p:cNvPicPr>
            <a:picLocks noChangeAspect="1"/>
          </p:cNvPicPr>
          <p:nvPr/>
        </p:nvPicPr>
        <p:blipFill>
          <a:blip r:embed="rId3"/>
          <a:stretch>
            <a:fillRect/>
          </a:stretch>
        </p:blipFill>
        <p:spPr>
          <a:xfrm>
            <a:off x="10131815" y="6221727"/>
            <a:ext cx="2580210" cy="492586"/>
          </a:xfrm>
          <a:prstGeom prst="rect">
            <a:avLst/>
          </a:prstGeom>
        </p:spPr>
      </p:pic>
      <p:pic>
        <p:nvPicPr>
          <p:cNvPr id="11" name="Grafik 10" descr="Blyant kontur">
            <a:extLst>
              <a:ext uri="{FF2B5EF4-FFF2-40B4-BE49-F238E27FC236}">
                <a16:creationId xmlns:a16="http://schemas.microsoft.com/office/drawing/2014/main" id="{EEC1EA70-6252-DA0B-1BD1-6947705461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7966" y="2863096"/>
            <a:ext cx="914400" cy="914400"/>
          </a:xfrm>
          <a:prstGeom prst="rect">
            <a:avLst/>
          </a:prstGeom>
        </p:spPr>
      </p:pic>
    </p:spTree>
    <p:extLst>
      <p:ext uri="{BB962C8B-B14F-4D97-AF65-F5344CB8AC3E}">
        <p14:creationId xmlns:p14="http://schemas.microsoft.com/office/powerpoint/2010/main" val="33496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85E6A-E07C-156F-553E-4315B33E080A}"/>
              </a:ext>
            </a:extLst>
          </p:cNvPr>
          <p:cNvSpPr>
            <a:spLocks noGrp="1"/>
          </p:cNvSpPr>
          <p:nvPr>
            <p:ph type="title"/>
          </p:nvPr>
        </p:nvSpPr>
        <p:spPr>
          <a:xfrm>
            <a:off x="552000" y="643981"/>
            <a:ext cx="11124000" cy="756000"/>
          </a:xfrm>
        </p:spPr>
        <p:txBody>
          <a:bodyPr/>
          <a:lstStyle/>
          <a:p>
            <a:r>
              <a:rPr lang="da-DK" dirty="0">
                <a:solidFill>
                  <a:srgbClr val="680B03"/>
                </a:solidFill>
                <a:latin typeface="KBH Tekst" panose="00000500000000000000" pitchFamily="2" charset="0"/>
              </a:rPr>
              <a:t>FÆLLES UDARBEJDELSE AF HANDLINGSPLAN</a:t>
            </a:r>
          </a:p>
        </p:txBody>
      </p:sp>
      <p:sp>
        <p:nvSpPr>
          <p:cNvPr id="3" name="Pladsholder til indhold 2">
            <a:extLst>
              <a:ext uri="{FF2B5EF4-FFF2-40B4-BE49-F238E27FC236}">
                <a16:creationId xmlns:a16="http://schemas.microsoft.com/office/drawing/2014/main" id="{7C7D4C26-7366-98B9-0F63-25F8E8024C7F}"/>
              </a:ext>
            </a:extLst>
          </p:cNvPr>
          <p:cNvSpPr>
            <a:spLocks noGrp="1"/>
          </p:cNvSpPr>
          <p:nvPr>
            <p:ph idx="1"/>
          </p:nvPr>
        </p:nvSpPr>
        <p:spPr/>
        <p:txBody>
          <a:bodyPr>
            <a:normAutofit/>
          </a:bodyPr>
          <a:lstStyle/>
          <a:p>
            <a:pPr marL="0" algn="l" rtl="0" eaLnBrk="1" fontAlgn="ctr" latinLnBrk="0" hangingPunct="1"/>
            <a:r>
              <a:rPr lang="da-DK" sz="1800" b="1" i="0" u="none" strike="noStrike" kern="1200" dirty="0">
                <a:solidFill>
                  <a:srgbClr val="FFFFFF"/>
                </a:solidFill>
                <a:effectLst/>
                <a:latin typeface="Segoe UI" panose="020B0502040204020203" pitchFamily="34" charset="0"/>
              </a:rPr>
              <a:t>TITEL/</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SPØRGSMÅL</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BESKRIVELSE</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LØSNING</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HVORNÅR</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OPFØLGNING</a:t>
            </a:r>
            <a:endParaRPr lang="da-DK" sz="1800" b="0" i="0" u="none" strike="noStrike" dirty="0">
              <a:effectLst/>
              <a:latin typeface="Arial" panose="020B0604020202020204" pitchFamily="34" charset="0"/>
            </a:endParaRPr>
          </a:p>
          <a:p>
            <a:endParaRPr lang="da-DK" dirty="0"/>
          </a:p>
        </p:txBody>
      </p:sp>
      <p:sp>
        <p:nvSpPr>
          <p:cNvPr id="4" name="Pladsholder til slidenummer 3">
            <a:extLst>
              <a:ext uri="{FF2B5EF4-FFF2-40B4-BE49-F238E27FC236}">
                <a16:creationId xmlns:a16="http://schemas.microsoft.com/office/drawing/2014/main" id="{58459559-8B50-056B-EF09-429533A5189C}"/>
              </a:ext>
            </a:extLst>
          </p:cNvPr>
          <p:cNvSpPr>
            <a:spLocks noGrp="1"/>
          </p:cNvSpPr>
          <p:nvPr>
            <p:ph type="sldNum" sz="quarter" idx="10"/>
          </p:nvPr>
        </p:nvSpPr>
        <p:spPr/>
        <p:txBody>
          <a:bodyPr/>
          <a:lstStyle/>
          <a:p>
            <a:fld id="{48B90412-FB5A-4F66-BFB7-963B605F1F6D}" type="slidenum">
              <a:rPr lang="da-DK" smtClean="0"/>
              <a:pPr/>
              <a:t>26</a:t>
            </a:fld>
            <a:endParaRPr lang="da-DK"/>
          </a:p>
        </p:txBody>
      </p:sp>
      <p:graphicFrame>
        <p:nvGraphicFramePr>
          <p:cNvPr id="5" name="Tabel 4">
            <a:extLst>
              <a:ext uri="{FF2B5EF4-FFF2-40B4-BE49-F238E27FC236}">
                <a16:creationId xmlns:a16="http://schemas.microsoft.com/office/drawing/2014/main" id="{2977075F-4F80-FC89-DC47-9BDF7D0F23A1}"/>
              </a:ext>
            </a:extLst>
          </p:cNvPr>
          <p:cNvGraphicFramePr>
            <a:graphicFrameLocks noGrp="1"/>
          </p:cNvGraphicFramePr>
          <p:nvPr>
            <p:extLst>
              <p:ext uri="{D42A27DB-BD31-4B8C-83A1-F6EECF244321}">
                <p14:modId xmlns:p14="http://schemas.microsoft.com/office/powerpoint/2010/main" val="1571892347"/>
              </p:ext>
            </p:extLst>
          </p:nvPr>
        </p:nvGraphicFramePr>
        <p:xfrm>
          <a:off x="564000" y="1566095"/>
          <a:ext cx="10749040" cy="5069830"/>
        </p:xfrm>
        <a:graphic>
          <a:graphicData uri="http://schemas.openxmlformats.org/drawingml/2006/table">
            <a:tbl>
              <a:tblPr firstRow="1">
                <a:tableStyleId>{21E4AEA4-8DFA-4A89-87EB-49C32662AFE0}</a:tableStyleId>
              </a:tblPr>
              <a:tblGrid>
                <a:gridCol w="2149808">
                  <a:extLst>
                    <a:ext uri="{9D8B030D-6E8A-4147-A177-3AD203B41FA5}">
                      <a16:colId xmlns:a16="http://schemas.microsoft.com/office/drawing/2014/main" val="1648645599"/>
                    </a:ext>
                  </a:extLst>
                </a:gridCol>
                <a:gridCol w="2149808">
                  <a:extLst>
                    <a:ext uri="{9D8B030D-6E8A-4147-A177-3AD203B41FA5}">
                      <a16:colId xmlns:a16="http://schemas.microsoft.com/office/drawing/2014/main" val="1570727045"/>
                    </a:ext>
                  </a:extLst>
                </a:gridCol>
                <a:gridCol w="2149808">
                  <a:extLst>
                    <a:ext uri="{9D8B030D-6E8A-4147-A177-3AD203B41FA5}">
                      <a16:colId xmlns:a16="http://schemas.microsoft.com/office/drawing/2014/main" val="200808342"/>
                    </a:ext>
                  </a:extLst>
                </a:gridCol>
                <a:gridCol w="2149808">
                  <a:extLst>
                    <a:ext uri="{9D8B030D-6E8A-4147-A177-3AD203B41FA5}">
                      <a16:colId xmlns:a16="http://schemas.microsoft.com/office/drawing/2014/main" val="1676257933"/>
                    </a:ext>
                  </a:extLst>
                </a:gridCol>
                <a:gridCol w="2149808">
                  <a:extLst>
                    <a:ext uri="{9D8B030D-6E8A-4147-A177-3AD203B41FA5}">
                      <a16:colId xmlns:a16="http://schemas.microsoft.com/office/drawing/2014/main" val="906675101"/>
                    </a:ext>
                  </a:extLst>
                </a:gridCol>
              </a:tblGrid>
              <a:tr h="2219715">
                <a:tc>
                  <a:txBody>
                    <a:bodyPr/>
                    <a:lstStyle/>
                    <a:p>
                      <a:pPr algn="ctr"/>
                      <a:r>
                        <a:rPr lang="da-DK" b="1" dirty="0">
                          <a:solidFill>
                            <a:schemeClr val="tx1"/>
                          </a:solidFill>
                          <a:latin typeface="KBH Tekst" panose="00000500000000000000" pitchFamily="2" charset="0"/>
                        </a:rPr>
                        <a:t>Tema</a:t>
                      </a:r>
                    </a:p>
                    <a:p>
                      <a:endParaRPr lang="da-DK" sz="1600" i="1" dirty="0">
                        <a:latin typeface="KBH Tekst" panose="00000500000000000000" pitchFamily="2" charset="0"/>
                      </a:endParaRPr>
                    </a:p>
                    <a:p>
                      <a:r>
                        <a:rPr lang="da-DK" sz="1600" i="1" dirty="0">
                          <a:latin typeface="KBH Tekst" panose="00000500000000000000" pitchFamily="2" charset="0"/>
                        </a:rPr>
                        <a:t>(Art, alvor, omfang og årsager)</a:t>
                      </a:r>
                    </a:p>
                  </a:txBody>
                  <a:tcPr>
                    <a:solidFill>
                      <a:srgbClr val="69C8F3"/>
                    </a:solidFill>
                  </a:tcPr>
                </a:tc>
                <a:tc>
                  <a:txBody>
                    <a:bodyPr/>
                    <a:lstStyle/>
                    <a:p>
                      <a:pPr algn="ctr"/>
                      <a:r>
                        <a:rPr lang="da-DK" dirty="0">
                          <a:solidFill>
                            <a:schemeClr val="tx1"/>
                          </a:solidFill>
                          <a:latin typeface="KBH Tekst" panose="00000500000000000000" pitchFamily="2" charset="0"/>
                        </a:rPr>
                        <a:t>Løsninger</a:t>
                      </a:r>
                    </a:p>
                    <a:p>
                      <a:endParaRPr lang="da-DK" dirty="0">
                        <a:latin typeface="KBH Tekst" panose="00000500000000000000" pitchFamily="2" charset="0"/>
                      </a:endParaRPr>
                    </a:p>
                    <a:p>
                      <a:r>
                        <a:rPr lang="da-DK" sz="1600" i="1" dirty="0">
                          <a:latin typeface="KBH Tekst" panose="00000500000000000000" pitchFamily="2" charset="0"/>
                        </a:rPr>
                        <a:t>(Hvad skal ske </a:t>
                      </a:r>
                      <a:r>
                        <a:rPr lang="da-DK" sz="1600" b="1" i="1" kern="1200" dirty="0">
                          <a:solidFill>
                            <a:schemeClr val="lt1"/>
                          </a:solidFill>
                          <a:latin typeface="KBH Tekst" panose="00000500000000000000" pitchFamily="2" charset="0"/>
                          <a:ea typeface="+mn-ea"/>
                          <a:cs typeface="+mn-cs"/>
                        </a:rPr>
                        <a:t> hvornår?)</a:t>
                      </a:r>
                    </a:p>
                  </a:txBody>
                  <a:tcPr>
                    <a:solidFill>
                      <a:srgbClr val="69C8F3"/>
                    </a:solidFill>
                  </a:tcPr>
                </a:tc>
                <a:tc>
                  <a:txBody>
                    <a:bodyPr/>
                    <a:lstStyle/>
                    <a:p>
                      <a:pPr algn="ctr"/>
                      <a:r>
                        <a:rPr lang="da-DK" dirty="0">
                          <a:solidFill>
                            <a:schemeClr val="tx1"/>
                          </a:solidFill>
                          <a:latin typeface="KBH Tekst" panose="00000500000000000000" pitchFamily="2" charset="0"/>
                        </a:rPr>
                        <a:t>Sygefravær</a:t>
                      </a:r>
                    </a:p>
                    <a:p>
                      <a:pPr algn="ctr"/>
                      <a:endParaRPr lang="da-DK" dirty="0">
                        <a:latin typeface="KBH Tekst" panose="00000500000000000000" pitchFamily="2" charset="0"/>
                      </a:endParaRPr>
                    </a:p>
                    <a:p>
                      <a:pPr algn="ctr"/>
                      <a:r>
                        <a:rPr lang="da-DK" sz="1600" b="1" i="1" kern="1200" dirty="0">
                          <a:solidFill>
                            <a:schemeClr val="lt1"/>
                          </a:solidFill>
                          <a:latin typeface="KBH Tekst" panose="00000500000000000000" pitchFamily="2" charset="0"/>
                          <a:ea typeface="+mn-ea"/>
                          <a:cs typeface="+mn-cs"/>
                        </a:rPr>
                        <a:t>Medvirker tema til sygefravær?</a:t>
                      </a:r>
                    </a:p>
                  </a:txBody>
                  <a:tcPr>
                    <a:solidFill>
                      <a:srgbClr val="69C8F3"/>
                    </a:solidFill>
                  </a:tcPr>
                </a:tc>
                <a:tc>
                  <a:txBody>
                    <a:bodyPr/>
                    <a:lstStyle/>
                    <a:p>
                      <a:pPr algn="ctr"/>
                      <a:r>
                        <a:rPr lang="da-DK" dirty="0">
                          <a:solidFill>
                            <a:schemeClr val="tx1"/>
                          </a:solidFill>
                          <a:latin typeface="KBH Tekst" panose="00000500000000000000" pitchFamily="2" charset="0"/>
                        </a:rPr>
                        <a:t>Opfølgning</a:t>
                      </a:r>
                    </a:p>
                    <a:p>
                      <a:endParaRPr lang="da-DK" sz="1600" i="1" dirty="0">
                        <a:latin typeface="KBH Tekst" panose="00000500000000000000" pitchFamily="2" charset="0"/>
                      </a:endParaRPr>
                    </a:p>
                    <a:p>
                      <a:r>
                        <a:rPr lang="da-DK" sz="1600" i="1" dirty="0">
                          <a:latin typeface="KBH Tekst" panose="00000500000000000000" pitchFamily="2" charset="0"/>
                        </a:rPr>
                        <a:t>(Hvordan og hvornår afgøres det om løsningerne er  fyldestgørende og effektive?)</a:t>
                      </a:r>
                    </a:p>
                  </a:txBody>
                  <a:tcPr>
                    <a:solidFill>
                      <a:srgbClr val="69C8F3"/>
                    </a:solidFill>
                  </a:tcPr>
                </a:tc>
                <a:tc>
                  <a:txBody>
                    <a:bodyPr/>
                    <a:lstStyle/>
                    <a:p>
                      <a:pPr algn="ctr"/>
                      <a:r>
                        <a:rPr lang="da-DK" sz="1800" b="1" kern="1200" dirty="0">
                          <a:solidFill>
                            <a:schemeClr val="tx1"/>
                          </a:solidFill>
                          <a:latin typeface="KBH Tekst" panose="00000500000000000000" pitchFamily="2" charset="0"/>
                          <a:ea typeface="+mn-ea"/>
                          <a:cs typeface="+mn-cs"/>
                        </a:rPr>
                        <a:t>Hvem</a:t>
                      </a:r>
                    </a:p>
                    <a:p>
                      <a:pPr algn="l"/>
                      <a:endParaRPr lang="da-DK" sz="1600" b="1" i="1" kern="1200" dirty="0">
                        <a:solidFill>
                          <a:schemeClr val="lt1"/>
                        </a:solidFill>
                        <a:latin typeface="KBH Tekst" panose="00000500000000000000" pitchFamily="2" charset="0"/>
                        <a:ea typeface="+mn-ea"/>
                        <a:cs typeface="+mn-cs"/>
                      </a:endParaRPr>
                    </a:p>
                    <a:p>
                      <a:pPr algn="l"/>
                      <a:r>
                        <a:rPr lang="da-DK" sz="1600" b="1" i="1" kern="1200" dirty="0">
                          <a:solidFill>
                            <a:schemeClr val="lt1"/>
                          </a:solidFill>
                          <a:latin typeface="KBH Tekst" panose="00000500000000000000" pitchFamily="2" charset="0"/>
                          <a:ea typeface="+mn-ea"/>
                          <a:cs typeface="+mn-cs"/>
                        </a:rPr>
                        <a:t>(Hvem er ansvarlig for hvad?)</a:t>
                      </a:r>
                      <a:r>
                        <a:rPr lang="da-DK" sz="1600" dirty="0">
                          <a:solidFill>
                            <a:schemeClr val="tx1"/>
                          </a:solidFill>
                          <a:latin typeface="KBH Tekst" panose="00000500000000000000" pitchFamily="2" charset="0"/>
                        </a:rPr>
                        <a:t> </a:t>
                      </a:r>
                      <a:endParaRPr lang="da-DK" sz="1600" i="1" dirty="0">
                        <a:latin typeface="KBH Tekst" panose="00000500000000000000" pitchFamily="2" charset="0"/>
                      </a:endParaRPr>
                    </a:p>
                  </a:txBody>
                  <a:tcPr>
                    <a:solidFill>
                      <a:srgbClr val="69C8F3"/>
                    </a:solidFill>
                  </a:tcPr>
                </a:tc>
                <a:extLst>
                  <a:ext uri="{0D108BD9-81ED-4DB2-BD59-A6C34878D82A}">
                    <a16:rowId xmlns:a16="http://schemas.microsoft.com/office/drawing/2014/main" val="2035622220"/>
                  </a:ext>
                </a:extLst>
              </a:tr>
              <a:tr h="570023">
                <a:tc>
                  <a:txBody>
                    <a:bodyPr/>
                    <a:lstStyle/>
                    <a:p>
                      <a:endParaRPr lang="da-DK" dirty="0"/>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dirty="0"/>
                    </a:p>
                  </a:txBody>
                  <a:tcPr>
                    <a:solidFill>
                      <a:srgbClr val="69C8F3"/>
                    </a:solidFill>
                  </a:tcPr>
                </a:tc>
                <a:extLst>
                  <a:ext uri="{0D108BD9-81ED-4DB2-BD59-A6C34878D82A}">
                    <a16:rowId xmlns:a16="http://schemas.microsoft.com/office/drawing/2014/main" val="1394576784"/>
                  </a:ext>
                </a:extLst>
              </a:tr>
              <a:tr h="570023">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extLst>
                  <a:ext uri="{0D108BD9-81ED-4DB2-BD59-A6C34878D82A}">
                    <a16:rowId xmlns:a16="http://schemas.microsoft.com/office/drawing/2014/main" val="2752737312"/>
                  </a:ext>
                </a:extLst>
              </a:tr>
              <a:tr h="570023">
                <a:tc>
                  <a:txBody>
                    <a:bodyPr/>
                    <a:lstStyle/>
                    <a:p>
                      <a:endParaRPr lang="da-DK" dirty="0"/>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extLst>
                  <a:ext uri="{0D108BD9-81ED-4DB2-BD59-A6C34878D82A}">
                    <a16:rowId xmlns:a16="http://schemas.microsoft.com/office/drawing/2014/main" val="4253815356"/>
                  </a:ext>
                </a:extLst>
              </a:tr>
              <a:tr h="570023">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dirty="0"/>
                    </a:p>
                  </a:txBody>
                  <a:tcPr>
                    <a:solidFill>
                      <a:srgbClr val="69C8F3"/>
                    </a:solidFill>
                  </a:tcPr>
                </a:tc>
                <a:tc>
                  <a:txBody>
                    <a:bodyPr/>
                    <a:lstStyle/>
                    <a:p>
                      <a:endParaRPr lang="da-DK" dirty="0"/>
                    </a:p>
                  </a:txBody>
                  <a:tcPr>
                    <a:solidFill>
                      <a:srgbClr val="69C8F3"/>
                    </a:solidFill>
                  </a:tcPr>
                </a:tc>
                <a:extLst>
                  <a:ext uri="{0D108BD9-81ED-4DB2-BD59-A6C34878D82A}">
                    <a16:rowId xmlns:a16="http://schemas.microsoft.com/office/drawing/2014/main" val="3694004536"/>
                  </a:ext>
                </a:extLst>
              </a:tr>
              <a:tr h="570023">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dirty="0"/>
                    </a:p>
                  </a:txBody>
                  <a:tcPr>
                    <a:solidFill>
                      <a:srgbClr val="69C8F3"/>
                    </a:solidFill>
                  </a:tcPr>
                </a:tc>
                <a:tc>
                  <a:txBody>
                    <a:bodyPr/>
                    <a:lstStyle/>
                    <a:p>
                      <a:endParaRPr lang="da-DK" dirty="0"/>
                    </a:p>
                  </a:txBody>
                  <a:tcPr>
                    <a:solidFill>
                      <a:srgbClr val="69C8F3"/>
                    </a:solidFill>
                  </a:tcPr>
                </a:tc>
                <a:extLst>
                  <a:ext uri="{0D108BD9-81ED-4DB2-BD59-A6C34878D82A}">
                    <a16:rowId xmlns:a16="http://schemas.microsoft.com/office/drawing/2014/main" val="1601574381"/>
                  </a:ext>
                </a:extLst>
              </a:tr>
            </a:tbl>
          </a:graphicData>
        </a:graphic>
      </p:graphicFrame>
      <p:pic>
        <p:nvPicPr>
          <p:cNvPr id="6" name="Billede 5">
            <a:extLst>
              <a:ext uri="{FF2B5EF4-FFF2-40B4-BE49-F238E27FC236}">
                <a16:creationId xmlns:a16="http://schemas.microsoft.com/office/drawing/2014/main" id="{75EEEBE8-B21E-93E6-2C59-6AA728030C25}"/>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362105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61E9-1713-8854-3F96-39633205C1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87965B-CF7E-1182-42E0-95249391A449}"/>
              </a:ext>
            </a:extLst>
          </p:cNvPr>
          <p:cNvSpPr>
            <a:spLocks noGrp="1"/>
          </p:cNvSpPr>
          <p:nvPr>
            <p:ph type="title"/>
          </p:nvPr>
        </p:nvSpPr>
        <p:spPr>
          <a:xfrm>
            <a:off x="539999" y="1584814"/>
            <a:ext cx="6205857" cy="3815321"/>
          </a:xfrm>
        </p:spPr>
        <p:txBody>
          <a:bodyPr anchor="t">
            <a:noAutofit/>
          </a:bodyPr>
          <a:lstStyle/>
          <a:p>
            <a:r>
              <a:rPr lang="da-DK" b="0" dirty="0">
                <a:solidFill>
                  <a:srgbClr val="680B03"/>
                </a:solidFill>
                <a:latin typeface="KBH Tekst" panose="00000500000000000000" pitchFamily="2" charset="0"/>
              </a:rPr>
              <a:t>1. Præsenter gruppens input til den fælles handlingsplan</a:t>
            </a:r>
            <a:br>
              <a:rPr lang="da-DK" b="0" dirty="0">
                <a:solidFill>
                  <a:srgbClr val="680B03"/>
                </a:solidFill>
                <a:latin typeface="KBH Tekst" panose="00000500000000000000" pitchFamily="2" charset="0"/>
              </a:rPr>
            </a:br>
            <a:br>
              <a:rPr lang="da-DK" b="0" dirty="0">
                <a:solidFill>
                  <a:srgbClr val="680B03"/>
                </a:solidFill>
                <a:latin typeface="KBH Tekst" panose="00000500000000000000" pitchFamily="2" charset="0"/>
              </a:rPr>
            </a:br>
            <a:r>
              <a:rPr lang="da-DK" b="0" dirty="0">
                <a:solidFill>
                  <a:srgbClr val="680B03"/>
                </a:solidFill>
                <a:latin typeface="KBH Tekst" panose="00000500000000000000" pitchFamily="2" charset="0"/>
              </a:rPr>
              <a:t>2. Kommentér og supplér gerne</a:t>
            </a:r>
            <a:br>
              <a:rPr lang="da-DK" b="0" dirty="0">
                <a:solidFill>
                  <a:srgbClr val="680B03"/>
                </a:solidFill>
                <a:latin typeface="KBH Tekst" panose="00000500000000000000" pitchFamily="2" charset="0"/>
              </a:rPr>
            </a:br>
            <a:br>
              <a:rPr lang="da-DK" b="0" dirty="0">
                <a:solidFill>
                  <a:srgbClr val="680B03"/>
                </a:solidFill>
                <a:latin typeface="KBH Tekst" panose="00000500000000000000" pitchFamily="2" charset="0"/>
              </a:rPr>
            </a:br>
            <a:r>
              <a:rPr lang="da-DK" b="0" dirty="0">
                <a:solidFill>
                  <a:srgbClr val="680B03"/>
                </a:solidFill>
                <a:latin typeface="KBH Tekst" panose="00000500000000000000" pitchFamily="2" charset="0"/>
              </a:rPr>
              <a:t>3. Kvalificér handlingsplanen sammen</a:t>
            </a:r>
            <a:br>
              <a:rPr lang="da-DK" b="0" dirty="0">
                <a:solidFill>
                  <a:srgbClr val="680B03"/>
                </a:solidFill>
                <a:latin typeface="KBH Tekst" panose="00000500000000000000" pitchFamily="2" charset="0"/>
              </a:rPr>
            </a:br>
            <a:br>
              <a:rPr lang="da-DK" b="0" dirty="0">
                <a:solidFill>
                  <a:srgbClr val="680B03"/>
                </a:solidFill>
                <a:latin typeface="KBH Tekst" panose="00000500000000000000" pitchFamily="2" charset="0"/>
              </a:rPr>
            </a:br>
            <a:br>
              <a:rPr lang="da-DK" sz="2800" b="0" dirty="0">
                <a:solidFill>
                  <a:srgbClr val="680B03"/>
                </a:solidFill>
                <a:latin typeface="KBH Tekst" panose="00000500000000000000" pitchFamily="2" charset="0"/>
              </a:rPr>
            </a:br>
            <a:br>
              <a:rPr lang="da-DK" sz="2800" b="0" dirty="0">
                <a:solidFill>
                  <a:srgbClr val="680B03"/>
                </a:solidFill>
                <a:latin typeface="KBH Tekst" panose="00000500000000000000" pitchFamily="2" charset="0"/>
              </a:rPr>
            </a:br>
            <a:br>
              <a:rPr lang="da-DK" sz="2800" b="0" dirty="0">
                <a:solidFill>
                  <a:srgbClr val="680B03"/>
                </a:solidFill>
                <a:latin typeface="KBH Tekst" panose="00000500000000000000" pitchFamily="2" charset="0"/>
              </a:rPr>
            </a:br>
            <a:r>
              <a:rPr lang="da-DK" sz="1400" b="0" i="1" dirty="0">
                <a:solidFill>
                  <a:srgbClr val="680B03"/>
                </a:solidFill>
                <a:latin typeface="KBH Tekst" panose="00000500000000000000" pitchFamily="2" charset="0"/>
              </a:rPr>
              <a:t>Link: </a:t>
            </a:r>
            <a:r>
              <a:rPr lang="da-DK" sz="1400" i="1" dirty="0">
                <a:hlinkClick r:id="rId3"/>
              </a:rPr>
              <a:t>Systematisk arbejdsmiljøarbejde, APV, årlig arbejdsmiljødrøftelse - Arbejdstilsynet</a:t>
            </a:r>
            <a:endParaRPr lang="da-DK" sz="1400" b="0" i="1" dirty="0">
              <a:solidFill>
                <a:srgbClr val="680B03"/>
              </a:solidFill>
              <a:latin typeface="KBH Tekst" panose="00000500000000000000" pitchFamily="2" charset="0"/>
            </a:endParaRPr>
          </a:p>
        </p:txBody>
      </p:sp>
      <p:pic>
        <p:nvPicPr>
          <p:cNvPr id="5" name="Grafik 4" descr="Gruppebrainstorm kontur">
            <a:extLst>
              <a:ext uri="{FF2B5EF4-FFF2-40B4-BE49-F238E27FC236}">
                <a16:creationId xmlns:a16="http://schemas.microsoft.com/office/drawing/2014/main" id="{9121C61F-2185-362A-5281-1B78E7989B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642068"/>
            <a:ext cx="5573864" cy="5573864"/>
          </a:xfrm>
          <a:prstGeom prst="rect">
            <a:avLst/>
          </a:prstGeom>
        </p:spPr>
      </p:pic>
      <p:sp>
        <p:nvSpPr>
          <p:cNvPr id="12" name="Slide Number Placeholder 4">
            <a:extLst>
              <a:ext uri="{FF2B5EF4-FFF2-40B4-BE49-F238E27FC236}">
                <a16:creationId xmlns:a16="http://schemas.microsoft.com/office/drawing/2014/main" id="{CD830019-AF2F-FCA6-ED66-2683AFA12BAA}"/>
              </a:ext>
            </a:extLst>
          </p:cNvPr>
          <p:cNvSpPr>
            <a:spLocks noGrp="1"/>
          </p:cNvSpPr>
          <p:nvPr>
            <p:ph type="sldNum" sz="quarter" idx="14"/>
          </p:nvPr>
        </p:nvSpPr>
        <p:spPr>
          <a:xfrm>
            <a:off x="540000" y="6300000"/>
            <a:ext cx="540000" cy="360000"/>
          </a:xfrm>
        </p:spPr>
        <p:txBody>
          <a:bodyPr/>
          <a:lstStyle/>
          <a:p>
            <a:pPr>
              <a:spcAft>
                <a:spcPts val="600"/>
              </a:spcAft>
            </a:pPr>
            <a:fld id="{48B90412-FB5A-4F66-BFB7-963B605F1F6D}" type="slidenum">
              <a:rPr lang="da-DK" smtClean="0"/>
              <a:pPr>
                <a:spcAft>
                  <a:spcPts val="600"/>
                </a:spcAft>
              </a:pPr>
              <a:t>27</a:t>
            </a:fld>
            <a:endParaRPr lang="da-DK"/>
          </a:p>
        </p:txBody>
      </p:sp>
      <p:pic>
        <p:nvPicPr>
          <p:cNvPr id="3" name="Billede 2">
            <a:extLst>
              <a:ext uri="{FF2B5EF4-FFF2-40B4-BE49-F238E27FC236}">
                <a16:creationId xmlns:a16="http://schemas.microsoft.com/office/drawing/2014/main" id="{FD18C4F3-F021-67D1-EF45-563FC2E25D94}"/>
              </a:ext>
            </a:extLst>
          </p:cNvPr>
          <p:cNvPicPr>
            <a:picLocks noChangeAspect="1"/>
          </p:cNvPicPr>
          <p:nvPr/>
        </p:nvPicPr>
        <p:blipFill>
          <a:blip r:embed="rId6"/>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00310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7AC831E-4BBA-4ADF-6594-9962B583162C}"/>
              </a:ext>
            </a:extLst>
          </p:cNvPr>
          <p:cNvSpPr txBox="1"/>
          <p:nvPr/>
        </p:nvSpPr>
        <p:spPr>
          <a:xfrm>
            <a:off x="673610" y="1268760"/>
            <a:ext cx="95770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chemeClr val="accent5"/>
                </a:solidFill>
                <a:effectLst/>
                <a:uLnTx/>
                <a:uFillTx/>
                <a:latin typeface="KBH Tekst" panose="00000500000000000000" pitchFamily="2" charset="0"/>
                <a:cs typeface="Segoe UI Semibold" panose="020B0702040204020203" pitchFamily="34" charset="0"/>
              </a:rPr>
              <a:t>OPFØLGNING:</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Næste skridt</a:t>
            </a: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735213" y="2677746"/>
            <a:ext cx="10388457" cy="2551454"/>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867448" y="2455070"/>
            <a:ext cx="6413246"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Hvordan arbejder I videre? Hvad er processen nu?</a:t>
            </a:r>
          </a:p>
        </p:txBody>
      </p:sp>
      <p:sp>
        <p:nvSpPr>
          <p:cNvPr id="4" name="Tekstfelt 3">
            <a:extLst>
              <a:ext uri="{FF2B5EF4-FFF2-40B4-BE49-F238E27FC236}">
                <a16:creationId xmlns:a16="http://schemas.microsoft.com/office/drawing/2014/main" id="{40581F3A-9789-FFFB-3190-A1D565DBE46B}"/>
              </a:ext>
            </a:extLst>
          </p:cNvPr>
          <p:cNvSpPr txBox="1"/>
          <p:nvPr/>
        </p:nvSpPr>
        <p:spPr>
          <a:xfrm>
            <a:off x="839249" y="3140968"/>
            <a:ext cx="10118789" cy="2160591"/>
          </a:xfrm>
          <a:prstGeom prst="rect">
            <a:avLst/>
          </a:prstGeom>
          <a:noFill/>
        </p:spPr>
        <p:txBody>
          <a:bodyPr wrap="square" lIns="91440" tIns="45720" rIns="91440" bIns="45720" rtlCol="0" anchor="t">
            <a:spAutoFit/>
          </a:bodyPr>
          <a:lstStyle/>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323232"/>
                </a:solidFill>
                <a:effectLst/>
                <a:uLnTx/>
                <a:uFillTx/>
                <a:latin typeface="KBH Tekst" panose="00000500000000000000" pitchFamily="2" charset="0"/>
              </a:rPr>
              <a:t>Det løbende arbejde med at sikre trivsel og et godt arbejdsmiljø:</a:t>
            </a:r>
            <a:endParaRPr kumimoji="0" lang="en-US" sz="1800" b="1"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Hvem færdiggør handlingsplanerne?</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Hvornår skal der følges op på handlingsplanerne?</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Hvordan vurderer vi om de løsninger vi har iværksat fungerer? </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Er der opstået nye forhold, vi skal tage hånd om?</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Hvornår har vi møde igen? </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228600" marR="0" lvl="1" indent="0" algn="l" defTabSz="914400" rtl="0" eaLnBrk="1" fontAlgn="t" latinLnBrk="0" hangingPunct="1">
              <a:lnSpc>
                <a:spcPct val="12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endParaRPr>
          </a:p>
        </p:txBody>
      </p:sp>
      <p:pic>
        <p:nvPicPr>
          <p:cNvPr id="2" name="Billede 1">
            <a:extLst>
              <a:ext uri="{FF2B5EF4-FFF2-40B4-BE49-F238E27FC236}">
                <a16:creationId xmlns:a16="http://schemas.microsoft.com/office/drawing/2014/main" id="{5D91BA65-A90B-B514-527B-010D396E8C6E}"/>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46604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65055" y="2982036"/>
            <a:ext cx="10752002" cy="893928"/>
          </a:xfrm>
        </p:spPr>
        <p:txBody>
          <a:bodyPr/>
          <a:lstStyle/>
          <a:p>
            <a:r>
              <a:rPr lang="da-DK" dirty="0">
                <a:solidFill>
                  <a:schemeClr val="bg1"/>
                </a:solidFill>
              </a:rPr>
              <a:t>TAK FOR I DAG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BC6F20-3082-C1CE-0EE1-69EF0CE101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6AC6D0-92D9-9380-275D-EF904E31330C}"/>
              </a:ext>
            </a:extLst>
          </p:cNvPr>
          <p:cNvSpPr>
            <a:spLocks noGrp="1"/>
          </p:cNvSpPr>
          <p:nvPr>
            <p:ph type="title"/>
          </p:nvPr>
        </p:nvSpPr>
        <p:spPr>
          <a:xfrm>
            <a:off x="452691" y="534382"/>
            <a:ext cx="11124000" cy="756000"/>
          </a:xfrm>
        </p:spPr>
        <p:txBody>
          <a:bodyPr/>
          <a:lstStyle/>
          <a:p>
            <a:r>
              <a:rPr lang="da-DK" dirty="0">
                <a:solidFill>
                  <a:srgbClr val="680B03"/>
                </a:solidFill>
                <a:latin typeface="KBH Tekst" panose="00000500000000000000" pitchFamily="2" charset="0"/>
              </a:rPr>
              <a:t>INDHOLD I DENNE SLIDEPAKKE:</a:t>
            </a:r>
          </a:p>
        </p:txBody>
      </p:sp>
      <p:sp>
        <p:nvSpPr>
          <p:cNvPr id="4" name="Pladsholder til slidenummer 3">
            <a:extLst>
              <a:ext uri="{FF2B5EF4-FFF2-40B4-BE49-F238E27FC236}">
                <a16:creationId xmlns:a16="http://schemas.microsoft.com/office/drawing/2014/main" id="{4ADECF26-900A-90A9-8047-7F3A357E48E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3" name="Rektangel: afrundede hjørner 2">
            <a:extLst>
              <a:ext uri="{FF2B5EF4-FFF2-40B4-BE49-F238E27FC236}">
                <a16:creationId xmlns:a16="http://schemas.microsoft.com/office/drawing/2014/main" id="{57A41C61-DE91-DCA9-AF5C-10082896DF60}"/>
              </a:ext>
            </a:extLst>
          </p:cNvPr>
          <p:cNvSpPr/>
          <p:nvPr/>
        </p:nvSpPr>
        <p:spPr>
          <a:xfrm>
            <a:off x="761875" y="3538909"/>
            <a:ext cx="9161771" cy="3205213"/>
          </a:xfrm>
          <a:prstGeom prst="roundRect">
            <a:avLst/>
          </a:prstGeom>
          <a:solidFill>
            <a:srgbClr val="69C8F3"/>
          </a:solidFill>
          <a:ln>
            <a:solidFill>
              <a:srgbClr val="69C8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6" name="Tabel 5">
            <a:extLst>
              <a:ext uri="{FF2B5EF4-FFF2-40B4-BE49-F238E27FC236}">
                <a16:creationId xmlns:a16="http://schemas.microsoft.com/office/drawing/2014/main" id="{43CF6CC8-56BE-4552-3446-5C657E349B17}"/>
              </a:ext>
            </a:extLst>
          </p:cNvPr>
          <p:cNvGraphicFramePr>
            <a:graphicFrameLocks/>
          </p:cNvGraphicFramePr>
          <p:nvPr>
            <p:extLst>
              <p:ext uri="{D42A27DB-BD31-4B8C-83A1-F6EECF244321}">
                <p14:modId xmlns:p14="http://schemas.microsoft.com/office/powerpoint/2010/main" val="1976870849"/>
              </p:ext>
            </p:extLst>
          </p:nvPr>
        </p:nvGraphicFramePr>
        <p:xfrm>
          <a:off x="1239425" y="3781328"/>
          <a:ext cx="8828600" cy="2595880"/>
        </p:xfrm>
        <a:graphic>
          <a:graphicData uri="http://schemas.openxmlformats.org/drawingml/2006/table">
            <a:tbl>
              <a:tblPr firstRow="1" bandRow="1">
                <a:tableStyleId>{2D5ABB26-0587-4C30-8999-92F81FD0307C}</a:tableStyleId>
              </a:tblPr>
              <a:tblGrid>
                <a:gridCol w="802106">
                  <a:extLst>
                    <a:ext uri="{9D8B030D-6E8A-4147-A177-3AD203B41FA5}">
                      <a16:colId xmlns:a16="http://schemas.microsoft.com/office/drawing/2014/main" val="2949793705"/>
                    </a:ext>
                  </a:extLst>
                </a:gridCol>
                <a:gridCol w="8026494">
                  <a:extLst>
                    <a:ext uri="{9D8B030D-6E8A-4147-A177-3AD203B41FA5}">
                      <a16:colId xmlns:a16="http://schemas.microsoft.com/office/drawing/2014/main" val="2936181570"/>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u="sng" dirty="0">
                          <a:solidFill>
                            <a:srgbClr val="680B03"/>
                          </a:solidFill>
                          <a:latin typeface="KBH Tekst" panose="00000500000000000000" pitchFamily="2" charset="0"/>
                        </a:rPr>
                        <a:t>Slides til opfølgningsmøde på TU 25 med medarbejderne</a:t>
                      </a:r>
                      <a:r>
                        <a:rPr lang="da-DK" sz="1600" b="1" u="none" dirty="0">
                          <a:solidFill>
                            <a:srgbClr val="680B03"/>
                          </a:solidFill>
                          <a:latin typeface="KBH Tekst" panose="00000500000000000000" pitchFamily="2" charset="0"/>
                        </a:rPr>
                        <a:t>           </a:t>
                      </a:r>
                      <a:r>
                        <a:rPr lang="da-DK" sz="1600" b="1" dirty="0">
                          <a:solidFill>
                            <a:srgbClr val="680B03"/>
                          </a:solidFill>
                          <a:latin typeface="KBH Tekst" panose="00000500000000000000" pitchFamily="2" charset="0"/>
                        </a:rPr>
                        <a:t>      (slide 11-28)</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b="1"/>
                        <a:t>PSYKISK APV OG LEDELSESEVALUERING</a:t>
                      </a:r>
                    </a:p>
                  </a:txBody>
                  <a:tcPr/>
                </a:tc>
                <a:extLst>
                  <a:ext uri="{0D108BD9-81ED-4DB2-BD59-A6C34878D82A}">
                    <a16:rowId xmlns:a16="http://schemas.microsoft.com/office/drawing/2014/main" val="1047075634"/>
                  </a:ext>
                </a:extLst>
              </a:tr>
              <a:tr h="370840">
                <a:tc>
                  <a:txBody>
                    <a:bodyPr/>
                    <a:lstStyle/>
                    <a:p>
                      <a:pPr algn="ctr"/>
                      <a:r>
                        <a:rPr lang="da-DK" sz="1600" dirty="0">
                          <a:latin typeface="KBH Tekst" panose="00000500000000000000" pitchFamily="2"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Agenda og spilleregler</a:t>
                      </a:r>
                    </a:p>
                  </a:txBody>
                  <a:tcPr/>
                </a:tc>
                <a:extLst>
                  <a:ext uri="{0D108BD9-81ED-4DB2-BD59-A6C34878D82A}">
                    <a16:rowId xmlns:a16="http://schemas.microsoft.com/office/drawing/2014/main" val="183466459"/>
                  </a:ext>
                </a:extLst>
              </a:tr>
              <a:tr h="370840">
                <a:tc>
                  <a:txBody>
                    <a:bodyPr/>
                    <a:lstStyle/>
                    <a:p>
                      <a:pPr algn="ctr"/>
                      <a:r>
                        <a:rPr lang="da-DK" sz="1600">
                          <a:latin typeface="KBH Tekst" panose="00000500000000000000" pitchFamily="2"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Udvælgelse af emner (spørgsmål)</a:t>
                      </a:r>
                    </a:p>
                  </a:txBody>
                  <a:tcPr/>
                </a:tc>
                <a:extLst>
                  <a:ext uri="{0D108BD9-81ED-4DB2-BD59-A6C34878D82A}">
                    <a16:rowId xmlns:a16="http://schemas.microsoft.com/office/drawing/2014/main" val="3766658222"/>
                  </a:ext>
                </a:extLst>
              </a:tr>
              <a:tr h="370840">
                <a:tc>
                  <a:txBody>
                    <a:bodyPr/>
                    <a:lstStyle/>
                    <a:p>
                      <a:pPr algn="ctr"/>
                      <a:r>
                        <a:rPr lang="da-DK" sz="1600">
                          <a:latin typeface="KBH Tekst" panose="00000500000000000000" pitchFamily="2"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Gruppearbejde 1: Hvad er i spil og idéer</a:t>
                      </a:r>
                    </a:p>
                  </a:txBody>
                  <a:tcPr/>
                </a:tc>
                <a:extLst>
                  <a:ext uri="{0D108BD9-81ED-4DB2-BD59-A6C34878D82A}">
                    <a16:rowId xmlns:a16="http://schemas.microsoft.com/office/drawing/2014/main" val="1555131681"/>
                  </a:ext>
                </a:extLst>
              </a:tr>
              <a:tr h="370840">
                <a:tc>
                  <a:txBody>
                    <a:bodyPr/>
                    <a:lstStyle/>
                    <a:p>
                      <a:pPr algn="ctr"/>
                      <a:r>
                        <a:rPr lang="da-DK" sz="1600">
                          <a:latin typeface="KBH Tekst" panose="00000500000000000000" pitchFamily="2"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Deling af drøftelser i grupperne</a:t>
                      </a:r>
                    </a:p>
                  </a:txBody>
                  <a:tcPr/>
                </a:tc>
                <a:extLst>
                  <a:ext uri="{0D108BD9-81ED-4DB2-BD59-A6C34878D82A}">
                    <a16:rowId xmlns:a16="http://schemas.microsoft.com/office/drawing/2014/main" val="3136368194"/>
                  </a:ext>
                </a:extLst>
              </a:tr>
              <a:tr h="370840">
                <a:tc>
                  <a:txBody>
                    <a:bodyPr/>
                    <a:lstStyle/>
                    <a:p>
                      <a:pPr algn="ctr"/>
                      <a:r>
                        <a:rPr lang="da-DK" sz="1600">
                          <a:latin typeface="KBH Tekst" panose="00000500000000000000" pitchFamily="2"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a:latin typeface="KBH Tekst" panose="00000500000000000000" pitchFamily="2" charset="0"/>
                        </a:rPr>
                        <a:t>Gruppearbejde 2: Udfyldelse af handlingsplaner</a:t>
                      </a:r>
                    </a:p>
                  </a:txBody>
                  <a:tcPr/>
                </a:tc>
                <a:extLst>
                  <a:ext uri="{0D108BD9-81ED-4DB2-BD59-A6C34878D82A}">
                    <a16:rowId xmlns:a16="http://schemas.microsoft.com/office/drawing/2014/main" val="2261798054"/>
                  </a:ext>
                </a:extLst>
              </a:tr>
              <a:tr h="370840">
                <a:tc>
                  <a:txBody>
                    <a:bodyPr/>
                    <a:lstStyle/>
                    <a:p>
                      <a:pPr algn="ctr"/>
                      <a:r>
                        <a:rPr lang="da-DK" sz="1600" dirty="0">
                          <a:latin typeface="KBH Tekst" panose="00000500000000000000" pitchFamily="2"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Deling af handlingsplaner og opfølgning</a:t>
                      </a:r>
                    </a:p>
                  </a:txBody>
                  <a:tcPr/>
                </a:tc>
                <a:extLst>
                  <a:ext uri="{0D108BD9-81ED-4DB2-BD59-A6C34878D82A}">
                    <a16:rowId xmlns:a16="http://schemas.microsoft.com/office/drawing/2014/main" val="2911647277"/>
                  </a:ext>
                </a:extLst>
              </a:tr>
            </a:tbl>
          </a:graphicData>
        </a:graphic>
      </p:graphicFrame>
      <p:pic>
        <p:nvPicPr>
          <p:cNvPr id="9" name="Billede 8">
            <a:extLst>
              <a:ext uri="{FF2B5EF4-FFF2-40B4-BE49-F238E27FC236}">
                <a16:creationId xmlns:a16="http://schemas.microsoft.com/office/drawing/2014/main" id="{B8D84AD8-88ED-7C53-125F-66072C63F6F5}"/>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10" name="Tekstfelt 9">
            <a:extLst>
              <a:ext uri="{FF2B5EF4-FFF2-40B4-BE49-F238E27FC236}">
                <a16:creationId xmlns:a16="http://schemas.microsoft.com/office/drawing/2014/main" id="{E07A3435-6A85-A483-5B97-4B3A8CD19F38}"/>
              </a:ext>
            </a:extLst>
          </p:cNvPr>
          <p:cNvSpPr txBox="1"/>
          <p:nvPr/>
        </p:nvSpPr>
        <p:spPr>
          <a:xfrm>
            <a:off x="915644" y="1326276"/>
            <a:ext cx="10961770" cy="20313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accent3">
                    <a:lumMod val="25000"/>
                  </a:schemeClr>
                </a:solidFill>
                <a:latin typeface="KBH Tekst" panose="00000500000000000000" pitchFamily="2" charset="0"/>
              </a:rPr>
              <a:t>Slides til jeres forberedelse:</a:t>
            </a:r>
          </a:p>
          <a:p>
            <a:pPr>
              <a:defRPr/>
            </a:pPr>
            <a:r>
              <a:rPr lang="da-DK" dirty="0">
                <a:solidFill>
                  <a:srgbClr val="323232"/>
                </a:solidFill>
                <a:latin typeface="KBH Tekst" panose="00000500000000000000" pitchFamily="2" charset="0"/>
              </a:rPr>
              <a:t>A: Formål og metode				</a:t>
            </a: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		slide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B: </a:t>
            </a:r>
            <a:r>
              <a:rPr lang="da-DK" dirty="0">
                <a:solidFill>
                  <a:srgbClr val="323232"/>
                </a:solidFill>
                <a:latin typeface="KBH Tekst" panose="00000500000000000000" pitchFamily="2" charset="0"/>
              </a:rPr>
              <a:t>Opfølgning og ansvar 					slide 5</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323232"/>
                </a:solidFill>
                <a:latin typeface="KBH Tekst" panose="00000500000000000000" pitchFamily="2" charset="0"/>
              </a:rPr>
              <a:t>C</a:t>
            </a: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 Forberedelse i MED-udvalget og til dig som leder		slide 6-8</a:t>
            </a:r>
            <a:endParaRPr lang="da-DK" dirty="0">
              <a:solidFill>
                <a:srgbClr val="323232"/>
              </a:solidFill>
              <a:latin typeface="KBH Tekst" panose="00000500000000000000" pitchFamily="2" charset="0"/>
            </a:endParaRPr>
          </a:p>
          <a:p>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cs typeface="Segoe UI"/>
              </a:rPr>
              <a:t>D: </a:t>
            </a: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Opgaver og tjekliste i forbindelse med opfølgningsmødet	slide 9-11, 30-32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323232"/>
              </a:solidFill>
              <a:effectLst/>
              <a:uLnTx/>
              <a:uFillTx/>
              <a:latin typeface="KBH Tekst" panose="00000500000000000000" pitchFamily="2" charset="0"/>
            </a:endParaRPr>
          </a:p>
        </p:txBody>
      </p:sp>
      <p:sp>
        <p:nvSpPr>
          <p:cNvPr id="11" name="Rektangel 10">
            <a:extLst>
              <a:ext uri="{FF2B5EF4-FFF2-40B4-BE49-F238E27FC236}">
                <a16:creationId xmlns:a16="http://schemas.microsoft.com/office/drawing/2014/main" id="{32B357BB-90DB-068F-71AD-0DC9EEDDAFD2}"/>
              </a:ext>
            </a:extLst>
          </p:cNvPr>
          <p:cNvSpPr/>
          <p:nvPr/>
        </p:nvSpPr>
        <p:spPr>
          <a:xfrm rot="2366990">
            <a:off x="7953337" y="1105157"/>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348966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B5D94-D87B-0799-3F50-530FD4234838}"/>
              </a:ext>
            </a:extLst>
          </p:cNvPr>
          <p:cNvSpPr>
            <a:spLocks noGrp="1"/>
          </p:cNvSpPr>
          <p:nvPr>
            <p:ph type="title"/>
          </p:nvPr>
        </p:nvSpPr>
        <p:spPr/>
        <p:txBody>
          <a:bodyPr>
            <a:normAutofit/>
          </a:bodyPr>
          <a:lstStyle/>
          <a:p>
            <a:r>
              <a:rPr lang="da-DK" dirty="0">
                <a:solidFill>
                  <a:schemeClr val="accent5"/>
                </a:solidFill>
                <a:latin typeface="KBH Tekst" panose="00000500000000000000" pitchFamily="2" charset="0"/>
                <a:ea typeface="+mn-ea"/>
                <a:cs typeface="Segoe UI Semibold" panose="020B0702040204020203" pitchFamily="34" charset="0"/>
              </a:rPr>
              <a:t>D: TJEKLISTE</a:t>
            </a:r>
            <a:r>
              <a:rPr lang="da-DK" dirty="0">
                <a:solidFill>
                  <a:srgbClr val="680B03"/>
                </a:solidFill>
                <a:latin typeface="KBH Tekst" panose="00000500000000000000" pitchFamily="2" charset="0"/>
              </a:rPr>
              <a:t> – Efter opfølgningsmødet</a:t>
            </a:r>
            <a:endParaRPr lang="da-DK" sz="1800" dirty="0">
              <a:solidFill>
                <a:srgbClr val="680B03"/>
              </a:solidFill>
              <a:latin typeface="KBH Tekst" panose="00000500000000000000" pitchFamily="2" charset="0"/>
            </a:endParaRPr>
          </a:p>
        </p:txBody>
      </p:sp>
      <p:sp>
        <p:nvSpPr>
          <p:cNvPr id="3" name="Pladsholder til indhold 2">
            <a:extLst>
              <a:ext uri="{FF2B5EF4-FFF2-40B4-BE49-F238E27FC236}">
                <a16:creationId xmlns:a16="http://schemas.microsoft.com/office/drawing/2014/main" id="{52E908D0-9575-FCC6-DBE8-62736F89E92F}"/>
              </a:ext>
            </a:extLst>
          </p:cNvPr>
          <p:cNvSpPr>
            <a:spLocks noGrp="1"/>
          </p:cNvSpPr>
          <p:nvPr>
            <p:ph idx="1"/>
          </p:nvPr>
        </p:nvSpPr>
        <p:spPr/>
        <p:txBody>
          <a:bodyPr vert="horz" lIns="91440" tIns="45720" rIns="91440" bIns="45720" rtlCol="0" anchor="t">
            <a:normAutofit/>
          </a:bodyPr>
          <a:lstStyle/>
          <a:p>
            <a:pPr>
              <a:lnSpc>
                <a:spcPct val="100000"/>
              </a:lnSpc>
              <a:buFont typeface="Wingdings" panose="05000000000000000000" pitchFamily="2" charset="2"/>
              <a:buChar char="q"/>
            </a:pPr>
            <a:r>
              <a:rPr lang="da-DK" sz="1400" b="1" dirty="0">
                <a:latin typeface="KBH Tekst" panose="00000500000000000000" pitchFamily="2" charset="0"/>
              </a:rPr>
              <a:t>Fik I det hele med?</a:t>
            </a:r>
          </a:p>
          <a:p>
            <a:pPr marL="457200" lvl="1" indent="0">
              <a:lnSpc>
                <a:spcPct val="100000"/>
              </a:lnSpc>
              <a:buNone/>
            </a:pPr>
            <a:r>
              <a:rPr lang="da-DK" sz="1400" i="1" dirty="0">
                <a:latin typeface="KBH Tekst" panose="00000500000000000000" pitchFamily="2" charset="0"/>
              </a:rPr>
              <a:t>Afklar om der er behov for flere opfølgningsmøder. Book eventuelt allerede nu møderne i kalenderen</a:t>
            </a:r>
            <a:endParaRPr lang="da-DK" sz="1400" i="1" dirty="0">
              <a:latin typeface="KBH Tekst" panose="00000500000000000000" pitchFamily="2" charset="0"/>
              <a:cs typeface="Segoe UI"/>
            </a:endParaRPr>
          </a:p>
          <a:p>
            <a:pPr>
              <a:lnSpc>
                <a:spcPct val="100000"/>
              </a:lnSpc>
              <a:buFont typeface="Wingdings" panose="05000000000000000000" pitchFamily="2" charset="2"/>
              <a:buChar char="q"/>
            </a:pPr>
            <a:r>
              <a:rPr lang="da-DK" sz="1400" b="1" dirty="0">
                <a:latin typeface="KBH Tekst" panose="00000500000000000000" pitchFamily="2" charset="0"/>
              </a:rPr>
              <a:t>Tjek op på handlingsplaner og hvordan de gøres tilgængelige for medarbejderne</a:t>
            </a:r>
            <a:r>
              <a:rPr lang="da-DK" sz="1400" b="1" dirty="0">
                <a:highlight>
                  <a:srgbClr val="FFFF00"/>
                </a:highlight>
                <a:latin typeface="KBH Tekst" panose="00000500000000000000" pitchFamily="2" charset="0"/>
              </a:rPr>
              <a:t> </a:t>
            </a:r>
          </a:p>
          <a:p>
            <a:pPr>
              <a:lnSpc>
                <a:spcPct val="100000"/>
              </a:lnSpc>
              <a:buFont typeface="Wingdings" panose="05000000000000000000" pitchFamily="2" charset="2"/>
              <a:buChar char="q"/>
            </a:pPr>
            <a:r>
              <a:rPr lang="da-DK" sz="1400" b="1" dirty="0">
                <a:latin typeface="KBH Tekst" panose="00000500000000000000" pitchFamily="2" charset="0"/>
              </a:rPr>
              <a:t>Afklar, hvordan I sikrer jer løbende opfølgning på – og evaluering af de valgte tiltag</a:t>
            </a:r>
            <a:endParaRPr lang="da-DK" sz="1400" b="1" dirty="0">
              <a:latin typeface="KBH Tekst" panose="00000500000000000000" pitchFamily="2" charset="0"/>
              <a:cs typeface="Segoe UI"/>
            </a:endParaRPr>
          </a:p>
          <a:p>
            <a:pPr marL="457200" lvl="1" indent="0">
              <a:lnSpc>
                <a:spcPct val="100000"/>
              </a:lnSpc>
              <a:buNone/>
            </a:pPr>
            <a:r>
              <a:rPr lang="da-DK" sz="1400" i="1" dirty="0">
                <a:latin typeface="KBH Tekst" panose="00000500000000000000" pitchFamily="2" charset="0"/>
              </a:rPr>
              <a:t>Det er en god ide at MED-udvalget er med i den fremadrettede proces omkring at evaluere og se på effekten af de udvalgte tiltag</a:t>
            </a:r>
            <a:endParaRPr lang="da-DK" sz="1400" i="1" dirty="0">
              <a:latin typeface="KBH Tekst" panose="00000500000000000000" pitchFamily="2" charset="0"/>
              <a:cs typeface="Segoe UI"/>
            </a:endParaRPr>
          </a:p>
          <a:p>
            <a:pPr>
              <a:lnSpc>
                <a:spcPct val="100000"/>
              </a:lnSpc>
              <a:buFont typeface="Wingdings" panose="05000000000000000000" pitchFamily="2" charset="2"/>
              <a:buChar char="q"/>
            </a:pPr>
            <a:r>
              <a:rPr lang="da-DK" sz="1400" b="1" dirty="0">
                <a:latin typeface="KBH Tekst" panose="00000500000000000000" pitchFamily="2" charset="0"/>
              </a:rPr>
              <a:t>Tak jeres kolleger for deltagelse i processen og kommunikér hvordan opfølgningen foretages</a:t>
            </a:r>
            <a:endParaRPr lang="da-DK" sz="1400" b="1" dirty="0">
              <a:latin typeface="KBH Tekst" panose="00000500000000000000" pitchFamily="2" charset="0"/>
              <a:cs typeface="Segoe UI"/>
            </a:endParaRPr>
          </a:p>
          <a:p>
            <a:pPr>
              <a:lnSpc>
                <a:spcPct val="100000"/>
              </a:lnSpc>
              <a:buFont typeface="Wingdings" panose="05000000000000000000" pitchFamily="2" charset="2"/>
              <a:buChar char="q"/>
            </a:pPr>
            <a:r>
              <a:rPr lang="da-DK" sz="1400" b="1" dirty="0">
                <a:latin typeface="KBH Tekst" panose="00000500000000000000" pitchFamily="2" charset="0"/>
              </a:rPr>
              <a:t>Du kan som leder overveje om der er elementer fra processen, som du vil dele med din ledergruppe og/eller inddrage i en 1:1 med din leder eller på en LUS (Lederudviklingssamtale)</a:t>
            </a:r>
            <a:endParaRPr lang="da-DK" sz="1400" b="1" dirty="0">
              <a:latin typeface="KBH Tekst" panose="00000500000000000000" pitchFamily="2" charset="0"/>
              <a:cs typeface="Segoe UI"/>
            </a:endParaRPr>
          </a:p>
          <a:p>
            <a:pPr marL="457200" lvl="1" indent="0">
              <a:lnSpc>
                <a:spcPct val="100000"/>
              </a:lnSpc>
              <a:buNone/>
            </a:pPr>
            <a:endParaRPr lang="da-DK" dirty="0">
              <a:latin typeface="KBH Tekst" panose="00000500000000000000" pitchFamily="2" charset="0"/>
            </a:endParaRPr>
          </a:p>
        </p:txBody>
      </p:sp>
      <p:sp>
        <p:nvSpPr>
          <p:cNvPr id="4" name="Pladsholder til slidenummer 3">
            <a:extLst>
              <a:ext uri="{FF2B5EF4-FFF2-40B4-BE49-F238E27FC236}">
                <a16:creationId xmlns:a16="http://schemas.microsoft.com/office/drawing/2014/main" id="{D2EEB482-0E95-390F-EC52-5CA894AF317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pic>
        <p:nvPicPr>
          <p:cNvPr id="5" name="Billede 4">
            <a:extLst>
              <a:ext uri="{FF2B5EF4-FFF2-40B4-BE49-F238E27FC236}">
                <a16:creationId xmlns:a16="http://schemas.microsoft.com/office/drawing/2014/main" id="{7EC72659-BF72-560A-1288-3CF9FBF14F4A}"/>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7" name="Rektangel 6">
            <a:extLst>
              <a:ext uri="{FF2B5EF4-FFF2-40B4-BE49-F238E27FC236}">
                <a16:creationId xmlns:a16="http://schemas.microsoft.com/office/drawing/2014/main" id="{E9B7B46E-FE60-3A87-8702-FBE96D11D26E}"/>
              </a:ext>
            </a:extLst>
          </p:cNvPr>
          <p:cNvSpPr/>
          <p:nvPr/>
        </p:nvSpPr>
        <p:spPr>
          <a:xfrm rot="2366990">
            <a:off x="8615220" y="699298"/>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49690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3"/>
          </p:nvPr>
        </p:nvSpPr>
        <p:spPr>
          <a:xfrm>
            <a:off x="719998" y="1924225"/>
            <a:ext cx="9180054" cy="427919"/>
          </a:xfrm>
        </p:spPr>
        <p:txBody>
          <a:bodyPr vert="horz" lIns="0" tIns="0" rIns="0" bIns="0" rtlCol="0" anchor="t">
            <a:noAutofit/>
          </a:bodyPr>
          <a:lstStyle/>
          <a:p>
            <a:pPr marL="179705" indent="-179705"/>
            <a:r>
              <a:rPr lang="da-DK" dirty="0"/>
              <a:t>En fælles spørgeramme med 34 spørgsmål i følgende temaer</a:t>
            </a:r>
            <a:r>
              <a:rPr lang="da-DK" sz="2100" dirty="0"/>
              <a:t>:</a:t>
            </a:r>
          </a:p>
          <a:p>
            <a:pPr marL="179705" indent="-179705"/>
            <a:endParaRPr lang="da-DK" dirty="0"/>
          </a:p>
        </p:txBody>
      </p:sp>
      <p:sp>
        <p:nvSpPr>
          <p:cNvPr id="4" name="Titel 3"/>
          <p:cNvSpPr>
            <a:spLocks noGrp="1"/>
          </p:cNvSpPr>
          <p:nvPr>
            <p:ph type="title"/>
          </p:nvPr>
        </p:nvSpPr>
        <p:spPr/>
        <p:txBody>
          <a:bodyPr/>
          <a:lstStyle/>
          <a:p>
            <a:r>
              <a:rPr lang="da-DK" sz="2400" dirty="0">
                <a:solidFill>
                  <a:schemeClr val="bg1"/>
                </a:solidFill>
                <a:latin typeface="KBH Tekst" panose="00000500000000000000" pitchFamily="2" charset="0"/>
              </a:rPr>
              <a:t>Spørgsmål til spørgerammen</a:t>
            </a:r>
            <a:r>
              <a:rPr lang="da-DK" sz="2400" dirty="0">
                <a:solidFill>
                  <a:srgbClr val="55B1BE"/>
                </a:solidFill>
                <a:latin typeface="KBH Tekst" panose="00000500000000000000" pitchFamily="2" charset="0"/>
              </a:rPr>
              <a:t>?</a:t>
            </a:r>
          </a:p>
        </p:txBody>
      </p:sp>
      <p:sp>
        <p:nvSpPr>
          <p:cNvPr id="5" name="Pladsholder til indhold 9"/>
          <p:cNvSpPr txBox="1">
            <a:spLocks/>
          </p:cNvSpPr>
          <p:nvPr/>
        </p:nvSpPr>
        <p:spPr>
          <a:xfrm>
            <a:off x="1383024" y="2488173"/>
            <a:ext cx="9253198" cy="2254371"/>
          </a:xfrm>
          <a:prstGeom prst="rect">
            <a:avLst/>
          </a:prstGeom>
        </p:spPr>
        <p:txBody>
          <a:bodyPr/>
          <a:lstStyle/>
          <a:p>
            <a:pPr marL="1170000" lvl="2" indent="-233363">
              <a:spcBef>
                <a:spcPts val="1200"/>
              </a:spcBef>
              <a:buFont typeface="Arial" pitchFamily="34" charset="0"/>
              <a:buChar char="•"/>
              <a:defRPr/>
            </a:pPr>
            <a:r>
              <a:rPr lang="da-DK" sz="1400" dirty="0"/>
              <a:t>Generel trivsel og motivation</a:t>
            </a:r>
          </a:p>
          <a:p>
            <a:pPr marL="1170000" lvl="2" indent="-233363">
              <a:spcBef>
                <a:spcPts val="1200"/>
              </a:spcBef>
              <a:buFont typeface="Arial" pitchFamily="34" charset="0"/>
              <a:buChar char="•"/>
              <a:defRPr/>
            </a:pPr>
            <a:r>
              <a:rPr lang="da-DK" sz="1400" dirty="0"/>
              <a:t>Samarbejde</a:t>
            </a:r>
          </a:p>
          <a:p>
            <a:pPr marL="1170000" lvl="2" indent="-233363">
              <a:spcBef>
                <a:spcPts val="1200"/>
              </a:spcBef>
              <a:buFont typeface="Arial" pitchFamily="34" charset="0"/>
              <a:buChar char="•"/>
              <a:defRPr/>
            </a:pPr>
            <a:r>
              <a:rPr lang="da-DK" sz="1400" dirty="0"/>
              <a:t>Nærmeste leder</a:t>
            </a:r>
          </a:p>
          <a:p>
            <a:pPr marL="1170000" lvl="2" indent="-233363">
              <a:spcBef>
                <a:spcPts val="1200"/>
              </a:spcBef>
              <a:buFont typeface="Arial" pitchFamily="34" charset="0"/>
              <a:buChar char="•"/>
              <a:defRPr/>
            </a:pPr>
            <a:r>
              <a:rPr lang="da-DK" sz="1400" dirty="0"/>
              <a:t>Ledelsen</a:t>
            </a:r>
          </a:p>
          <a:p>
            <a:pPr marL="1170000" lvl="2" indent="-233363">
              <a:spcBef>
                <a:spcPts val="1200"/>
              </a:spcBef>
              <a:buFont typeface="Arial" pitchFamily="34" charset="0"/>
              <a:buChar char="•"/>
              <a:defRPr/>
            </a:pPr>
            <a:r>
              <a:rPr lang="da-DK" sz="1400" dirty="0"/>
              <a:t>Læring og udvikling</a:t>
            </a:r>
          </a:p>
          <a:p>
            <a:pPr marL="1170000" lvl="2" indent="-233363">
              <a:spcBef>
                <a:spcPts val="1200"/>
              </a:spcBef>
              <a:buFont typeface="Arial" pitchFamily="34" charset="0"/>
              <a:buChar char="•"/>
              <a:defRPr/>
            </a:pPr>
            <a:r>
              <a:rPr lang="da-DK" sz="1400" dirty="0"/>
              <a:t>Håndtering af krav i arbejdet</a:t>
            </a:r>
          </a:p>
          <a:p>
            <a:pPr marL="1170000" lvl="2" indent="-233363">
              <a:spcBef>
                <a:spcPts val="1200"/>
              </a:spcBef>
              <a:buFont typeface="Arial" pitchFamily="34" charset="0"/>
              <a:buChar char="•"/>
              <a:defRPr/>
            </a:pPr>
            <a:endParaRPr lang="da-DK" sz="1400" dirty="0">
              <a:latin typeface="+mj-lt"/>
            </a:endParaRPr>
          </a:p>
          <a:p>
            <a:pPr marL="1170000" lvl="2" indent="-233363">
              <a:spcBef>
                <a:spcPts val="1200"/>
              </a:spcBef>
              <a:defRPr/>
            </a:pPr>
            <a:endParaRPr lang="da-DK" sz="2400" dirty="0">
              <a:latin typeface="+mj-lt"/>
            </a:endParaRPr>
          </a:p>
        </p:txBody>
      </p:sp>
      <p:sp>
        <p:nvSpPr>
          <p:cNvPr id="6" name="Pladsholder til indhold 9"/>
          <p:cNvSpPr txBox="1">
            <a:spLocks/>
          </p:cNvSpPr>
          <p:nvPr/>
        </p:nvSpPr>
        <p:spPr>
          <a:xfrm>
            <a:off x="5059132" y="2488173"/>
            <a:ext cx="5726437" cy="2254371"/>
          </a:xfrm>
          <a:prstGeom prst="rect">
            <a:avLst/>
          </a:prstGeom>
        </p:spPr>
        <p:txBody>
          <a:bodyPr/>
          <a:lstStyle/>
          <a:p>
            <a:pPr marL="1170000" lvl="2" indent="-233363">
              <a:spcBef>
                <a:spcPts val="1200"/>
              </a:spcBef>
              <a:buFont typeface="Arial" pitchFamily="34" charset="0"/>
              <a:buChar char="•"/>
              <a:defRPr/>
            </a:pPr>
            <a:r>
              <a:rPr lang="da-DK" sz="1400" dirty="0"/>
              <a:t>Fysisk arbejdsmiljø</a:t>
            </a:r>
          </a:p>
          <a:p>
            <a:pPr marL="1170000" lvl="2" indent="-233363">
              <a:spcBef>
                <a:spcPts val="1200"/>
              </a:spcBef>
              <a:buFont typeface="Arial" pitchFamily="34" charset="0"/>
              <a:buChar char="•"/>
              <a:defRPr/>
            </a:pPr>
            <a:r>
              <a:rPr lang="da-DK" sz="1400" dirty="0"/>
              <a:t>Sundhed og sygefravær</a:t>
            </a:r>
          </a:p>
          <a:p>
            <a:pPr marL="1170000" lvl="2" indent="-233363">
              <a:spcBef>
                <a:spcPts val="1200"/>
              </a:spcBef>
              <a:buFont typeface="Arial" pitchFamily="34" charset="0"/>
              <a:buChar char="•"/>
              <a:defRPr/>
            </a:pPr>
            <a:r>
              <a:rPr lang="da-DK" sz="1400" dirty="0"/>
              <a:t>Krænkende adfærd</a:t>
            </a:r>
          </a:p>
          <a:p>
            <a:pPr marL="1170000" lvl="2" indent="-233363">
              <a:spcBef>
                <a:spcPts val="1200"/>
              </a:spcBef>
              <a:buFont typeface="Arial" pitchFamily="34" charset="0"/>
              <a:buChar char="•"/>
              <a:defRPr/>
            </a:pPr>
            <a:r>
              <a:rPr lang="da-DK" sz="1400" dirty="0"/>
              <a:t>Sexistisk adfærd </a:t>
            </a:r>
          </a:p>
          <a:p>
            <a:pPr marL="1170000" lvl="2" indent="-233363">
              <a:spcBef>
                <a:spcPts val="1200"/>
              </a:spcBef>
              <a:buFont typeface="Arial" pitchFamily="34" charset="0"/>
              <a:buChar char="•"/>
              <a:defRPr/>
            </a:pPr>
            <a:r>
              <a:rPr lang="da-DK" sz="1400" dirty="0"/>
              <a:t>+ Evt. forvaltningsspecifikke spørgsmål</a:t>
            </a:r>
          </a:p>
        </p:txBody>
      </p:sp>
      <p:sp>
        <p:nvSpPr>
          <p:cNvPr id="7" name="Pladsholder til indhold 1"/>
          <p:cNvSpPr txBox="1">
            <a:spLocks/>
          </p:cNvSpPr>
          <p:nvPr/>
        </p:nvSpPr>
        <p:spPr>
          <a:xfrm>
            <a:off x="395961" y="4742544"/>
            <a:ext cx="9967239" cy="1836662"/>
          </a:xfrm>
          <a:prstGeom prst="rect">
            <a:avLst/>
          </a:prstGeom>
        </p:spPr>
        <p:txBody>
          <a:bodyPr vert="horz" lIns="0" tIns="0" rIns="0" bIns="0" rtlCol="0" anchor="t">
            <a:noAutofit/>
          </a:bodyPr>
          <a:lstStyle/>
          <a:p>
            <a:pPr>
              <a:spcBef>
                <a:spcPts val="1200"/>
              </a:spcBef>
              <a:defRPr/>
            </a:pPr>
            <a:endParaRPr lang="da-DK" sz="2100" dirty="0"/>
          </a:p>
        </p:txBody>
      </p:sp>
      <p:sp>
        <p:nvSpPr>
          <p:cNvPr id="8" name="Rektangel 7">
            <a:extLst>
              <a:ext uri="{FF2B5EF4-FFF2-40B4-BE49-F238E27FC236}">
                <a16:creationId xmlns:a16="http://schemas.microsoft.com/office/drawing/2014/main" id="{200FDDC4-D7C3-F959-4CFB-6DC12045FAA2}"/>
              </a:ext>
            </a:extLst>
          </p:cNvPr>
          <p:cNvSpPr/>
          <p:nvPr/>
        </p:nvSpPr>
        <p:spPr>
          <a:xfrm rot="2366990">
            <a:off x="8135388"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273AE05-012C-9392-DFF5-E0D36C25F105}"/>
              </a:ext>
            </a:extLst>
          </p:cNvPr>
          <p:cNvSpPr>
            <a:spLocks noGrp="1"/>
          </p:cNvSpPr>
          <p:nvPr>
            <p:ph type="title"/>
          </p:nvPr>
        </p:nvSpPr>
        <p:spPr/>
        <p:txBody>
          <a:bodyPr/>
          <a:lstStyle/>
          <a:p>
            <a:r>
              <a:rPr lang="da-DK" sz="2400" dirty="0">
                <a:latin typeface="KBH Tekst" panose="00000500000000000000" pitchFamily="2" charset="0"/>
              </a:rPr>
              <a:t>Læs mere</a:t>
            </a:r>
          </a:p>
        </p:txBody>
      </p:sp>
      <p:sp>
        <p:nvSpPr>
          <p:cNvPr id="6" name="Pladsholder til indhold 5">
            <a:extLst>
              <a:ext uri="{FF2B5EF4-FFF2-40B4-BE49-F238E27FC236}">
                <a16:creationId xmlns:a16="http://schemas.microsoft.com/office/drawing/2014/main" id="{58E6DCDA-5782-3490-248E-E13435466C0A}"/>
              </a:ext>
            </a:extLst>
          </p:cNvPr>
          <p:cNvSpPr>
            <a:spLocks noGrp="1"/>
          </p:cNvSpPr>
          <p:nvPr>
            <p:ph idx="1"/>
          </p:nvPr>
        </p:nvSpPr>
        <p:spPr/>
        <p:txBody>
          <a:bodyPr/>
          <a:lstStyle/>
          <a:p>
            <a:r>
              <a:rPr lang="da-DK" dirty="0"/>
              <a:t>Du kan læse mere om undersøgelse på </a:t>
            </a:r>
            <a:r>
              <a:rPr lang="da-DK" dirty="0">
                <a:hlinkClick r:id="rId2"/>
              </a:rPr>
              <a:t>www.medarbejder.kk.dk</a:t>
            </a:r>
            <a:r>
              <a:rPr lang="da-DK" dirty="0"/>
              <a:t> her: </a:t>
            </a:r>
            <a:r>
              <a:rPr lang="da-DK" dirty="0">
                <a:hlinkClick r:id="rId3"/>
              </a:rPr>
              <a:t>Trivselsundersøgelsen | Medarbejder i Københavns Kommune</a:t>
            </a:r>
            <a:endParaRPr lang="da-DK" dirty="0"/>
          </a:p>
          <a:p>
            <a:endParaRPr lang="da-DK" dirty="0"/>
          </a:p>
          <a:p>
            <a:r>
              <a:rPr lang="da-DK" dirty="0"/>
              <a:t>Og hos Arbejdsmiljø København (AMK) her: </a:t>
            </a:r>
            <a:r>
              <a:rPr lang="da-DK" dirty="0">
                <a:hlinkClick r:id="rId4"/>
              </a:rPr>
              <a:t>Trivselsundersøgelse i Københavns Kommune | Arbejdsmiljø København</a:t>
            </a:r>
            <a:endParaRPr lang="da-DK" dirty="0"/>
          </a:p>
        </p:txBody>
      </p:sp>
      <p:sp>
        <p:nvSpPr>
          <p:cNvPr id="3" name="Pladsholder til slidenummer 2">
            <a:extLst>
              <a:ext uri="{FF2B5EF4-FFF2-40B4-BE49-F238E27FC236}">
                <a16:creationId xmlns:a16="http://schemas.microsoft.com/office/drawing/2014/main" id="{873E626E-C034-711C-A612-AF84A9D12B65}"/>
              </a:ext>
            </a:extLst>
          </p:cNvPr>
          <p:cNvSpPr>
            <a:spLocks noGrp="1"/>
          </p:cNvSpPr>
          <p:nvPr>
            <p:ph type="sldNum" sz="quarter" idx="12"/>
          </p:nvPr>
        </p:nvSpPr>
        <p:spPr/>
        <p:txBody>
          <a:bodyPr/>
          <a:lstStyle/>
          <a:p>
            <a:fld id="{24C8C45C-947F-4981-8B3F-4F32E973C901}" type="slidenum">
              <a:rPr lang="da-DK" smtClean="0"/>
              <a:pPr/>
              <a:t>32</a:t>
            </a:fld>
            <a:endParaRPr lang="da-DK" dirty="0"/>
          </a:p>
        </p:txBody>
      </p:sp>
      <p:sp>
        <p:nvSpPr>
          <p:cNvPr id="2" name="Rektangel 1">
            <a:extLst>
              <a:ext uri="{FF2B5EF4-FFF2-40B4-BE49-F238E27FC236}">
                <a16:creationId xmlns:a16="http://schemas.microsoft.com/office/drawing/2014/main" id="{1CD6D857-5460-099C-4776-F3F9646D20F0}"/>
              </a:ext>
            </a:extLst>
          </p:cNvPr>
          <p:cNvSpPr/>
          <p:nvPr/>
        </p:nvSpPr>
        <p:spPr>
          <a:xfrm rot="2366990">
            <a:off x="9859578" y="616690"/>
            <a:ext cx="282992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1"/>
                </a:solidFill>
                <a:latin typeface="KBH Tekst" panose="00000500000000000000" pitchFamily="2" charset="0"/>
              </a:rPr>
              <a:t>Vises</a:t>
            </a:r>
            <a:r>
              <a:rPr lang="da-DK" b="1" dirty="0"/>
              <a:t> </a:t>
            </a:r>
            <a:r>
              <a:rPr lang="da-DK" sz="1600" b="1" dirty="0">
                <a:solidFill>
                  <a:schemeClr val="tx1"/>
                </a:solidFill>
                <a:latin typeface="KBH Tekst" panose="00000500000000000000" pitchFamily="2" charset="0"/>
              </a:rPr>
              <a:t>ikke på mødet</a:t>
            </a:r>
          </a:p>
        </p:txBody>
      </p:sp>
    </p:spTree>
    <p:extLst>
      <p:ext uri="{BB962C8B-B14F-4D97-AF65-F5344CB8AC3E}">
        <p14:creationId xmlns:p14="http://schemas.microsoft.com/office/powerpoint/2010/main" val="7526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ekstfelt 18">
            <a:extLst>
              <a:ext uri="{FF2B5EF4-FFF2-40B4-BE49-F238E27FC236}">
                <a16:creationId xmlns:a16="http://schemas.microsoft.com/office/drawing/2014/main" id="{501A4D80-B8D0-EAB7-9D41-BA14CAA361E0}"/>
              </a:ext>
            </a:extLst>
          </p:cNvPr>
          <p:cNvSpPr txBox="1"/>
          <p:nvPr/>
        </p:nvSpPr>
        <p:spPr>
          <a:xfrm>
            <a:off x="657732" y="2585491"/>
            <a:ext cx="6011292" cy="2800767"/>
          </a:xfrm>
          <a:prstGeom prst="rect">
            <a:avLst/>
          </a:prstGeom>
          <a:noFill/>
        </p:spPr>
        <p:txBody>
          <a:bodyPr wrap="square" rtlCol="0">
            <a:spAutoFit/>
          </a:bodyPr>
          <a:lstStyle/>
          <a:p>
            <a:pPr>
              <a:lnSpc>
                <a:spcPct val="100000"/>
              </a:lnSpc>
            </a:pPr>
            <a:r>
              <a:rPr lang="da-DK" sz="1600" b="1" dirty="0">
                <a:latin typeface="KBH Tekst" panose="00000500000000000000" pitchFamily="2" charset="0"/>
              </a:rPr>
              <a:t>Målgruppe: </a:t>
            </a:r>
            <a:r>
              <a:rPr lang="da-DK" sz="1600" dirty="0">
                <a:latin typeface="KBH Tekst" panose="00000500000000000000" pitchFamily="2" charset="0"/>
              </a:rPr>
              <a:t>Denne slidepakke er målrettet jer i </a:t>
            </a:r>
            <a:r>
              <a:rPr lang="da-DK" sz="1600" i="1" dirty="0">
                <a:latin typeface="KBH Tekst" panose="00000500000000000000" pitchFamily="2" charset="0"/>
              </a:rPr>
              <a:t>MED-udvalget</a:t>
            </a:r>
            <a:r>
              <a:rPr lang="da-DK" sz="1600" dirty="0">
                <a:latin typeface="KBH Tekst" panose="00000500000000000000" pitchFamily="2" charset="0"/>
              </a:rPr>
              <a:t> eller dig som </a:t>
            </a:r>
            <a:r>
              <a:rPr lang="da-DK" sz="1600" i="1" dirty="0">
                <a:latin typeface="KBH Tekst" panose="00000500000000000000" pitchFamily="2" charset="0"/>
              </a:rPr>
              <a:t>leder</a:t>
            </a:r>
            <a:r>
              <a:rPr lang="da-DK" sz="1600" dirty="0">
                <a:latin typeface="KBH Tekst" panose="00000500000000000000" pitchFamily="2" charset="0"/>
              </a:rPr>
              <a:t>, som skal påbegynde arbejdet med opfølgning på trivselsundersøgelsen 2025.</a:t>
            </a:r>
          </a:p>
          <a:p>
            <a:pPr>
              <a:lnSpc>
                <a:spcPct val="100000"/>
              </a:lnSpc>
            </a:pPr>
            <a:r>
              <a:rPr lang="da-DK" sz="1600" dirty="0">
                <a:latin typeface="KBH Tekst" panose="00000500000000000000" pitchFamily="2" charset="0"/>
              </a:rPr>
              <a:t> </a:t>
            </a:r>
          </a:p>
          <a:p>
            <a:pPr>
              <a:lnSpc>
                <a:spcPct val="100000"/>
              </a:lnSpc>
            </a:pPr>
            <a:endParaRPr lang="da-DK" sz="1600" dirty="0">
              <a:latin typeface="KBH Tekst" panose="00000500000000000000" pitchFamily="2" charset="0"/>
            </a:endParaRPr>
          </a:p>
          <a:p>
            <a:pPr>
              <a:lnSpc>
                <a:spcPct val="100000"/>
              </a:lnSpc>
            </a:pPr>
            <a:r>
              <a:rPr lang="da-DK" sz="1600" b="1" dirty="0">
                <a:latin typeface="KBH Tekst" panose="00000500000000000000" pitchFamily="2" charset="0"/>
              </a:rPr>
              <a:t>Formål:</a:t>
            </a:r>
            <a:r>
              <a:rPr lang="da-DK" sz="1600" dirty="0">
                <a:latin typeface="KBH Tekst" panose="00000500000000000000" pitchFamily="2" charset="0"/>
              </a:rPr>
              <a:t> Formålet med materialet er at hjælpe jer til at forberede og gennemføre et (eller flere) opfølgningsmøde med medarbejderne, hvor I kan præsentere resultater og sammen analysere disse resultater og prioritere indsatser for at forbedre jeres arbejdsmiljø i enheden.</a:t>
            </a: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540000" y="2265529"/>
            <a:ext cx="6543551"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945394" y="2097194"/>
            <a:ext cx="351687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rgbClr val="680B03"/>
                </a:solidFill>
                <a:latin typeface="KBH Tekst" panose="00000500000000000000" pitchFamily="2" charset="0"/>
                <a:cs typeface="Segoe UI Semibold" panose="020B0702040204020203" pitchFamily="34" charset="0"/>
              </a:rPr>
              <a:t>God</a:t>
            </a: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praksis for opfølgning </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4" name="Titel 6">
            <a:extLst>
              <a:ext uri="{FF2B5EF4-FFF2-40B4-BE49-F238E27FC236}">
                <a16:creationId xmlns:a16="http://schemas.microsoft.com/office/drawing/2014/main" id="{D525D3B4-8819-533A-A736-58F4170FA91D}"/>
              </a:ext>
            </a:extLst>
          </p:cNvPr>
          <p:cNvSpPr>
            <a:spLocks noGrp="1"/>
          </p:cNvSpPr>
          <p:nvPr>
            <p:ph type="title"/>
          </p:nvPr>
        </p:nvSpPr>
        <p:spPr>
          <a:xfrm>
            <a:off x="534000" y="715742"/>
            <a:ext cx="11124000" cy="756000"/>
          </a:xfrm>
        </p:spPr>
        <p:txBody>
          <a:bodyPr/>
          <a:lstStyle/>
          <a:p>
            <a:r>
              <a:rPr lang="da-DK" dirty="0">
                <a:solidFill>
                  <a:srgbClr val="680B03"/>
                </a:solidFill>
                <a:latin typeface="KBH Tekst" panose="00000500000000000000" pitchFamily="2" charset="0"/>
              </a:rPr>
              <a:t>A: FORMÅL OG METODE </a:t>
            </a:r>
          </a:p>
        </p:txBody>
      </p:sp>
      <p:pic>
        <p:nvPicPr>
          <p:cNvPr id="2" name="Billede 1">
            <a:extLst>
              <a:ext uri="{FF2B5EF4-FFF2-40B4-BE49-F238E27FC236}">
                <a16:creationId xmlns:a16="http://schemas.microsoft.com/office/drawing/2014/main" id="{D3632E47-7108-C641-7515-4E940DE34FF9}"/>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11" name="Rektangel 10">
            <a:extLst>
              <a:ext uri="{FF2B5EF4-FFF2-40B4-BE49-F238E27FC236}">
                <a16:creationId xmlns:a16="http://schemas.microsoft.com/office/drawing/2014/main" id="{6D772B8B-6ED9-8176-303C-3BE386FBB003}"/>
              </a:ext>
            </a:extLst>
          </p:cNvPr>
          <p:cNvSpPr/>
          <p:nvPr/>
        </p:nvSpPr>
        <p:spPr>
          <a:xfrm rot="2366990">
            <a:off x="8135388"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
        <p:nvSpPr>
          <p:cNvPr id="3" name="Tekstfelt 2">
            <a:extLst>
              <a:ext uri="{FF2B5EF4-FFF2-40B4-BE49-F238E27FC236}">
                <a16:creationId xmlns:a16="http://schemas.microsoft.com/office/drawing/2014/main" id="{545DFC11-C1D1-5821-7E97-EB5F0668FC4B}"/>
              </a:ext>
            </a:extLst>
          </p:cNvPr>
          <p:cNvSpPr txBox="1"/>
          <p:nvPr/>
        </p:nvSpPr>
        <p:spPr>
          <a:xfrm>
            <a:off x="7454900" y="2576464"/>
            <a:ext cx="3721769" cy="3785652"/>
          </a:xfrm>
          <a:prstGeom prst="rect">
            <a:avLst/>
          </a:prstGeom>
          <a:noFill/>
        </p:spPr>
        <p:txBody>
          <a:bodyPr wrap="square" lIns="91440" tIns="45720" rIns="91440" bIns="45720" rtlCol="0" anchor="t">
            <a:spAutoFit/>
          </a:bodyPr>
          <a:lstStyle/>
          <a:p>
            <a:pPr marL="0" indent="0">
              <a:buNone/>
            </a:pPr>
            <a:r>
              <a:rPr lang="da-DK" sz="1600" b="1" dirty="0">
                <a:latin typeface="KBH Tekst" panose="00000500000000000000" pitchFamily="2" charset="0"/>
              </a:rPr>
              <a:t>Inspiration til to metoder:</a:t>
            </a:r>
          </a:p>
          <a:p>
            <a:pPr marL="0" indent="0">
              <a:buNone/>
            </a:pPr>
            <a:r>
              <a:rPr lang="da-DK" sz="1600" dirty="0">
                <a:latin typeface="KBH Tekst" panose="00000500000000000000" pitchFamily="2" charset="0"/>
              </a:rPr>
              <a:t>I slidepakken præsenteres to metoder til udvælgelse af de spørgsmål eller temaer, som I gerne vil arbejde med og som vil have en positiv effekt på jeres trivsel og arbejdsmiljø. </a:t>
            </a:r>
          </a:p>
          <a:p>
            <a:pPr marL="0" indent="0">
              <a:buNone/>
            </a:pPr>
            <a:endParaRPr lang="da-DK" sz="1600" dirty="0">
              <a:latin typeface="KBH Tekst" panose="00000500000000000000" pitchFamily="2" charset="0"/>
            </a:endParaRPr>
          </a:p>
          <a:p>
            <a:pPr marL="0" indent="0">
              <a:buNone/>
            </a:pPr>
            <a:r>
              <a:rPr lang="da-DK" sz="1600" b="1" dirty="0">
                <a:latin typeface="KBH Tekst" panose="00000500000000000000" pitchFamily="2" charset="0"/>
              </a:rPr>
              <a:t>Det skal give mening hos jer:</a:t>
            </a:r>
            <a:r>
              <a:rPr lang="da-DK" sz="1600" dirty="0">
                <a:latin typeface="KBH Tekst" panose="00000500000000000000" pitchFamily="2" charset="0"/>
              </a:rPr>
              <a:t> </a:t>
            </a:r>
          </a:p>
          <a:p>
            <a:pPr marL="0" indent="0">
              <a:buNone/>
            </a:pPr>
            <a:r>
              <a:rPr lang="da-DK" sz="1600" dirty="0">
                <a:latin typeface="KBH Tekst" panose="00000500000000000000" pitchFamily="2" charset="0"/>
              </a:rPr>
              <a:t>Se beskrivelsen igennem og vurder hvad der vil passe bedst hos jer. </a:t>
            </a:r>
          </a:p>
          <a:p>
            <a:pPr marL="0" indent="0">
              <a:buNone/>
            </a:pPr>
            <a:endParaRPr lang="da-DK" sz="1600" dirty="0">
              <a:latin typeface="KBH Tekst" panose="00000500000000000000" pitchFamily="2" charset="0"/>
            </a:endParaRPr>
          </a:p>
          <a:p>
            <a:pPr marL="0" indent="0">
              <a:buNone/>
            </a:pPr>
            <a:r>
              <a:rPr lang="da-DK" sz="1600" dirty="0">
                <a:latin typeface="KBH Tekst" panose="00000500000000000000" pitchFamily="2" charset="0"/>
              </a:rPr>
              <a:t>Måske har I erfaringer fra tidligere opfølgningsmøder som er mere egnet hos jer? </a:t>
            </a:r>
          </a:p>
        </p:txBody>
      </p:sp>
      <p:sp>
        <p:nvSpPr>
          <p:cNvPr id="5" name="Rektangel: afrundede hjørner 4">
            <a:extLst>
              <a:ext uri="{FF2B5EF4-FFF2-40B4-BE49-F238E27FC236}">
                <a16:creationId xmlns:a16="http://schemas.microsoft.com/office/drawing/2014/main" id="{BD73EEB2-4DA4-5A6B-CB4B-B8021C5E4752}"/>
              </a:ext>
            </a:extLst>
          </p:cNvPr>
          <p:cNvSpPr/>
          <p:nvPr/>
        </p:nvSpPr>
        <p:spPr>
          <a:xfrm>
            <a:off x="7384964" y="2242052"/>
            <a:ext cx="3861642"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6" name="Tekstfelt 5">
            <a:extLst>
              <a:ext uri="{FF2B5EF4-FFF2-40B4-BE49-F238E27FC236}">
                <a16:creationId xmlns:a16="http://schemas.microsoft.com/office/drawing/2014/main" id="{044DD1EA-E44D-1A8B-BEFF-661EFE1D0028}"/>
              </a:ext>
            </a:extLst>
          </p:cNvPr>
          <p:cNvSpPr txBox="1"/>
          <p:nvPr/>
        </p:nvSpPr>
        <p:spPr>
          <a:xfrm>
            <a:off x="7848968" y="2044470"/>
            <a:ext cx="2282848"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Overvej metode</a:t>
            </a:r>
          </a:p>
        </p:txBody>
      </p:sp>
    </p:spTree>
    <p:extLst>
      <p:ext uri="{BB962C8B-B14F-4D97-AF65-F5344CB8AC3E}">
        <p14:creationId xmlns:p14="http://schemas.microsoft.com/office/powerpoint/2010/main" val="15601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5752B8-ED64-B510-40CD-C463E0A42520}"/>
            </a:ext>
          </a:extLst>
        </p:cNvPr>
        <p:cNvGrpSpPr/>
        <p:nvPr/>
      </p:nvGrpSpPr>
      <p:grpSpPr>
        <a:xfrm>
          <a:off x="0" y="0"/>
          <a:ext cx="0" cy="0"/>
          <a:chOff x="0" y="0"/>
          <a:chExt cx="0" cy="0"/>
        </a:xfrm>
      </p:grpSpPr>
      <p:sp>
        <p:nvSpPr>
          <p:cNvPr id="19" name="Tekstfelt 18">
            <a:extLst>
              <a:ext uri="{FF2B5EF4-FFF2-40B4-BE49-F238E27FC236}">
                <a16:creationId xmlns:a16="http://schemas.microsoft.com/office/drawing/2014/main" id="{D9505F10-08A2-A498-12E8-6A675DCDB608}"/>
              </a:ext>
            </a:extLst>
          </p:cNvPr>
          <p:cNvSpPr txBox="1"/>
          <p:nvPr/>
        </p:nvSpPr>
        <p:spPr>
          <a:xfrm>
            <a:off x="657732" y="2585491"/>
            <a:ext cx="5633886" cy="3615349"/>
          </a:xfrm>
          <a:prstGeom prst="rect">
            <a:avLst/>
          </a:prstGeom>
          <a:noFill/>
        </p:spPr>
        <p:txBody>
          <a:bodyPr wrap="square" rtlCol="0">
            <a:spAutoFit/>
          </a:bodyPr>
          <a:lstStyle/>
          <a:p>
            <a:pPr marL="0" indent="0">
              <a:lnSpc>
                <a:spcPct val="120000"/>
              </a:lnSpc>
              <a:buNone/>
            </a:pPr>
            <a:r>
              <a:rPr lang="da-DK" sz="1600" dirty="0">
                <a:latin typeface="KBH Tekst" panose="00000500000000000000" pitchFamily="2" charset="0"/>
              </a:rPr>
              <a:t>For at fastholde oplevelsen af meningsfuldhed og relevans omkring medarbejdernes besvarelse på trivselsundersøgelsen, er det vigtigt I følger op, når I modtager resultaterne. </a:t>
            </a:r>
          </a:p>
          <a:p>
            <a:pPr marL="0" indent="0">
              <a:lnSpc>
                <a:spcPct val="120000"/>
              </a:lnSpc>
              <a:buNone/>
            </a:pPr>
            <a:endParaRPr lang="da-DK" sz="1600" dirty="0">
              <a:latin typeface="KBH Tekst" panose="00000500000000000000" pitchFamily="2" charset="0"/>
            </a:endParaRPr>
          </a:p>
          <a:p>
            <a:pPr marL="0" indent="0">
              <a:lnSpc>
                <a:spcPct val="120000"/>
              </a:lnSpc>
              <a:buNone/>
            </a:pPr>
            <a:r>
              <a:rPr lang="da-DK" sz="1600" dirty="0">
                <a:latin typeface="KBH Tekst" panose="00000500000000000000" pitchFamily="2" charset="0"/>
              </a:rPr>
              <a:t>Trivselsundersøgelsen giver værdi, når I ude på den enkelte arbejdsplads, får udformet og gennemført en god proces omkring TU 25. Den gode proces kan indeholde, at I sammen uddyber valgte temaer, udvikler løsninger og initiativer, samt gennemfører dem. Den røde tråd i alle dele af processen er den effekt I håber på at opnå.</a:t>
            </a:r>
          </a:p>
        </p:txBody>
      </p:sp>
      <p:sp>
        <p:nvSpPr>
          <p:cNvPr id="25" name="Tekstfelt 24">
            <a:extLst>
              <a:ext uri="{FF2B5EF4-FFF2-40B4-BE49-F238E27FC236}">
                <a16:creationId xmlns:a16="http://schemas.microsoft.com/office/drawing/2014/main" id="{700C1CEB-340C-4A39-8809-9DCEAAEB0B2D}"/>
              </a:ext>
            </a:extLst>
          </p:cNvPr>
          <p:cNvSpPr txBox="1"/>
          <p:nvPr/>
        </p:nvSpPr>
        <p:spPr>
          <a:xfrm>
            <a:off x="7032104" y="2635999"/>
            <a:ext cx="4142178" cy="3615349"/>
          </a:xfrm>
          <a:prstGeom prst="rect">
            <a:avLst/>
          </a:prstGeom>
          <a:noFill/>
        </p:spPr>
        <p:txBody>
          <a:bodyPr wrap="square" lIns="91440" tIns="45720" rIns="91440" bIns="45720" rtlCol="0" anchor="t">
            <a:spAutoFit/>
          </a:bodyPr>
          <a:lstStyle/>
          <a:p>
            <a:pPr marL="0" indent="0">
              <a:lnSpc>
                <a:spcPct val="120000"/>
              </a:lnSpc>
              <a:buNone/>
            </a:pPr>
            <a:r>
              <a:rPr lang="da-DK" sz="1600" dirty="0">
                <a:latin typeface="KBH Tekst" panose="00000500000000000000" pitchFamily="2" charset="0"/>
              </a:rPr>
              <a:t>Som arbejdsplads har I et ansvar for at drøfte processerne omring undersøgelsen og sørge for at fordele roller og opgaver i forbindelse med undersøgelsen. </a:t>
            </a:r>
          </a:p>
          <a:p>
            <a:pPr marL="0" indent="0">
              <a:lnSpc>
                <a:spcPct val="120000"/>
              </a:lnSpc>
              <a:buNone/>
            </a:pPr>
            <a:endParaRPr lang="da-DK" sz="1600" dirty="0">
              <a:latin typeface="KBH Tekst" panose="00000500000000000000" pitchFamily="2" charset="0"/>
            </a:endParaRPr>
          </a:p>
          <a:p>
            <a:pPr marL="0" indent="0">
              <a:lnSpc>
                <a:spcPct val="120000"/>
              </a:lnSpc>
              <a:buNone/>
            </a:pPr>
            <a:r>
              <a:rPr lang="da-DK" sz="1600" dirty="0">
                <a:latin typeface="KBH Tekst" panose="00000500000000000000" pitchFamily="2" charset="0"/>
              </a:rPr>
              <a:t>Arbejdet med TU 25 er forankret i MED-udvalget, og derfor bør MED-udvalget være involveret i alle faserne omkring trivselsundersøgelsen. </a:t>
            </a:r>
          </a:p>
          <a:p>
            <a:pPr marL="0" indent="0">
              <a:lnSpc>
                <a:spcPct val="120000"/>
              </a:lnSpc>
              <a:buNone/>
            </a:pPr>
            <a:r>
              <a:rPr lang="da-DK" sz="1600" dirty="0">
                <a:latin typeface="KBH Tekst" panose="00000500000000000000" pitchFamily="2" charset="0"/>
              </a:rPr>
              <a:t>Det kan også være en arbejdsgruppe, hvis I ikke har et lokalt MED-udvalg.</a:t>
            </a:r>
          </a:p>
        </p:txBody>
      </p:sp>
      <p:sp>
        <p:nvSpPr>
          <p:cNvPr id="7" name="Rektangel: afrundede hjørner 6">
            <a:extLst>
              <a:ext uri="{FF2B5EF4-FFF2-40B4-BE49-F238E27FC236}">
                <a16:creationId xmlns:a16="http://schemas.microsoft.com/office/drawing/2014/main" id="{E3241F1E-2644-2951-C254-174AEDACE589}"/>
              </a:ext>
            </a:extLst>
          </p:cNvPr>
          <p:cNvSpPr/>
          <p:nvPr/>
        </p:nvSpPr>
        <p:spPr>
          <a:xfrm>
            <a:off x="540001" y="2265529"/>
            <a:ext cx="5916040"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8" name="Rektangel: afrundede hjørner 7">
            <a:extLst>
              <a:ext uri="{FF2B5EF4-FFF2-40B4-BE49-F238E27FC236}">
                <a16:creationId xmlns:a16="http://schemas.microsoft.com/office/drawing/2014/main" id="{61D58E96-BBE0-57A4-CAB1-F6C654C79E63}"/>
              </a:ext>
            </a:extLst>
          </p:cNvPr>
          <p:cNvSpPr/>
          <p:nvPr/>
        </p:nvSpPr>
        <p:spPr>
          <a:xfrm>
            <a:off x="6816080" y="2265528"/>
            <a:ext cx="4358202"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3D083846-2014-E7DB-D580-34A2E4AEC56B}"/>
              </a:ext>
            </a:extLst>
          </p:cNvPr>
          <p:cNvSpPr txBox="1"/>
          <p:nvPr/>
        </p:nvSpPr>
        <p:spPr>
          <a:xfrm>
            <a:off x="945394" y="2097194"/>
            <a:ext cx="372177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Undersøgelsens værdi</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4" name="Titel 6">
            <a:extLst>
              <a:ext uri="{FF2B5EF4-FFF2-40B4-BE49-F238E27FC236}">
                <a16:creationId xmlns:a16="http://schemas.microsoft.com/office/drawing/2014/main" id="{5F39D89E-BFEE-82D7-97E4-47961EEF91A8}"/>
              </a:ext>
            </a:extLst>
          </p:cNvPr>
          <p:cNvSpPr>
            <a:spLocks noGrp="1"/>
          </p:cNvSpPr>
          <p:nvPr>
            <p:ph type="title"/>
          </p:nvPr>
        </p:nvSpPr>
        <p:spPr>
          <a:xfrm>
            <a:off x="534000" y="715742"/>
            <a:ext cx="11124000" cy="756000"/>
          </a:xfrm>
        </p:spPr>
        <p:txBody>
          <a:bodyPr/>
          <a:lstStyle/>
          <a:p>
            <a:r>
              <a:rPr lang="da-DK" dirty="0">
                <a:solidFill>
                  <a:srgbClr val="680B03"/>
                </a:solidFill>
                <a:latin typeface="KBH Tekst" panose="00000500000000000000" pitchFamily="2" charset="0"/>
              </a:rPr>
              <a:t>B: OPFØLGNING OG ANSVAR</a:t>
            </a:r>
          </a:p>
        </p:txBody>
      </p:sp>
      <p:sp>
        <p:nvSpPr>
          <p:cNvPr id="10" name="Tekstfelt 9">
            <a:extLst>
              <a:ext uri="{FF2B5EF4-FFF2-40B4-BE49-F238E27FC236}">
                <a16:creationId xmlns:a16="http://schemas.microsoft.com/office/drawing/2014/main" id="{A99B9FEB-EE89-AE0F-582F-4DE297C84514}"/>
              </a:ext>
            </a:extLst>
          </p:cNvPr>
          <p:cNvSpPr txBox="1"/>
          <p:nvPr/>
        </p:nvSpPr>
        <p:spPr>
          <a:xfrm>
            <a:off x="7032103" y="2044470"/>
            <a:ext cx="3721769"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I har et fælles ansvar</a:t>
            </a:r>
          </a:p>
        </p:txBody>
      </p:sp>
      <p:pic>
        <p:nvPicPr>
          <p:cNvPr id="2" name="Billede 1">
            <a:extLst>
              <a:ext uri="{FF2B5EF4-FFF2-40B4-BE49-F238E27FC236}">
                <a16:creationId xmlns:a16="http://schemas.microsoft.com/office/drawing/2014/main" id="{7B83922C-B557-820C-9764-5846791BB5A7}"/>
              </a:ext>
            </a:extLst>
          </p:cNvPr>
          <p:cNvPicPr>
            <a:picLocks noChangeAspect="1"/>
          </p:cNvPicPr>
          <p:nvPr/>
        </p:nvPicPr>
        <p:blipFill>
          <a:blip r:embed="rId3"/>
          <a:stretch>
            <a:fillRect/>
          </a:stretch>
        </p:blipFill>
        <p:spPr>
          <a:xfrm>
            <a:off x="10131815" y="6221727"/>
            <a:ext cx="2580210" cy="492586"/>
          </a:xfrm>
          <a:prstGeom prst="rect">
            <a:avLst/>
          </a:prstGeom>
        </p:spPr>
      </p:pic>
      <p:pic>
        <p:nvPicPr>
          <p:cNvPr id="6" name="Grafik 5" descr="Søjlediagram med opadgående tendens med massiv udfyldning">
            <a:extLst>
              <a:ext uri="{FF2B5EF4-FFF2-40B4-BE49-F238E27FC236}">
                <a16:creationId xmlns:a16="http://schemas.microsoft.com/office/drawing/2014/main" id="{0897C90A-207F-7C2D-77EF-9F342E944B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7469" y="1685255"/>
            <a:ext cx="740737" cy="740737"/>
          </a:xfrm>
          <a:prstGeom prst="rect">
            <a:avLst/>
          </a:prstGeom>
        </p:spPr>
      </p:pic>
      <p:pic>
        <p:nvPicPr>
          <p:cNvPr id="12" name="Grafik 11" descr="Gruppesucces med massiv udfyldning">
            <a:extLst>
              <a:ext uri="{FF2B5EF4-FFF2-40B4-BE49-F238E27FC236}">
                <a16:creationId xmlns:a16="http://schemas.microsoft.com/office/drawing/2014/main" id="{D4EFED28-C233-88F9-56F9-56E1FC7D83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3730" y="1699431"/>
            <a:ext cx="818723" cy="740737"/>
          </a:xfrm>
          <a:prstGeom prst="rect">
            <a:avLst/>
          </a:prstGeom>
        </p:spPr>
      </p:pic>
      <p:sp>
        <p:nvSpPr>
          <p:cNvPr id="5" name="Rektangel 4">
            <a:extLst>
              <a:ext uri="{FF2B5EF4-FFF2-40B4-BE49-F238E27FC236}">
                <a16:creationId xmlns:a16="http://schemas.microsoft.com/office/drawing/2014/main" id="{ED600EB5-0E95-A179-E481-7C43080FB122}"/>
              </a:ext>
            </a:extLst>
          </p:cNvPr>
          <p:cNvSpPr/>
          <p:nvPr/>
        </p:nvSpPr>
        <p:spPr>
          <a:xfrm rot="2366990">
            <a:off x="8135388"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492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FF18546-3FFD-0D58-EBE9-74E119A381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E9F145-15E7-4B29-C188-33961EC227A3}"/>
              </a:ext>
            </a:extLst>
          </p:cNvPr>
          <p:cNvSpPr>
            <a:spLocks noGrp="1"/>
          </p:cNvSpPr>
          <p:nvPr>
            <p:ph type="title"/>
          </p:nvPr>
        </p:nvSpPr>
        <p:spPr>
          <a:xfrm>
            <a:off x="540000" y="806163"/>
            <a:ext cx="11124000" cy="756000"/>
          </a:xfrm>
        </p:spPr>
        <p:txBody>
          <a:bodyPr>
            <a:normAutofit/>
          </a:bodyPr>
          <a:lstStyle/>
          <a:p>
            <a:r>
              <a:rPr lang="da-DK" dirty="0">
                <a:latin typeface="KBH Tekst" panose="00000500000000000000" pitchFamily="2" charset="0"/>
              </a:rPr>
              <a:t>C: FORBEREDELSE i MED-UDVALGET/TRIO/AMG</a:t>
            </a:r>
            <a:endParaRPr lang="da-DK" dirty="0">
              <a:solidFill>
                <a:srgbClr val="680B03"/>
              </a:solidFill>
              <a:latin typeface="KBH Tekst" panose="00000500000000000000" pitchFamily="2" charset="0"/>
            </a:endParaRPr>
          </a:p>
        </p:txBody>
      </p:sp>
      <p:sp>
        <p:nvSpPr>
          <p:cNvPr id="3" name="Pladsholder til indhold 2">
            <a:extLst>
              <a:ext uri="{FF2B5EF4-FFF2-40B4-BE49-F238E27FC236}">
                <a16:creationId xmlns:a16="http://schemas.microsoft.com/office/drawing/2014/main" id="{C53D641C-1FD8-F31A-A0D2-2960B52194E1}"/>
              </a:ext>
            </a:extLst>
          </p:cNvPr>
          <p:cNvSpPr>
            <a:spLocks noGrp="1"/>
          </p:cNvSpPr>
          <p:nvPr>
            <p:ph idx="1"/>
          </p:nvPr>
        </p:nvSpPr>
        <p:spPr>
          <a:xfrm>
            <a:off x="540000" y="2013417"/>
            <a:ext cx="11124000" cy="4208310"/>
          </a:xfrm>
        </p:spPr>
        <p:txBody>
          <a:bodyPr>
            <a:noAutofit/>
          </a:bodyPr>
          <a:lstStyle/>
          <a:p>
            <a:pPr marL="0" indent="0">
              <a:lnSpc>
                <a:spcPct val="120000"/>
              </a:lnSpc>
              <a:buNone/>
            </a:pPr>
            <a:r>
              <a:rPr lang="da-DK" sz="1400" b="1" dirty="0">
                <a:latin typeface="KBH Tekst" panose="00000500000000000000" pitchFamily="2" charset="0"/>
              </a:rPr>
              <a:t>1. Hvordan vil I forholde jer til og analysere resultaterne på undersøgelsen?</a:t>
            </a:r>
          </a:p>
          <a:p>
            <a:pPr lvl="1">
              <a:lnSpc>
                <a:spcPct val="120000"/>
              </a:lnSpc>
            </a:pPr>
            <a:r>
              <a:rPr lang="da-DK" sz="1400" dirty="0">
                <a:latin typeface="KBH Tekst" panose="00000500000000000000" pitchFamily="2" charset="0"/>
              </a:rPr>
              <a:t>Har I afklaret mål og formål for den kommende fælles drøftelse i hele personalegruppen?</a:t>
            </a:r>
          </a:p>
          <a:p>
            <a:pPr lvl="1">
              <a:lnSpc>
                <a:spcPct val="120000"/>
              </a:lnSpc>
            </a:pPr>
            <a:r>
              <a:rPr lang="da-DK" sz="1400" dirty="0">
                <a:latin typeface="KBH Tekst" panose="00000500000000000000" pitchFamily="2" charset="0"/>
              </a:rPr>
              <a:t>Hvor meget vil I have lagt jer fast på inden mødet og hvor meget vil I involvere jeres kolleger i analysen?</a:t>
            </a:r>
          </a:p>
          <a:p>
            <a:pPr marL="0" indent="0">
              <a:lnSpc>
                <a:spcPct val="120000"/>
              </a:lnSpc>
              <a:buNone/>
            </a:pPr>
            <a:r>
              <a:rPr lang="da-DK" sz="1400" b="1" dirty="0">
                <a:latin typeface="KBH Tekst" panose="00000500000000000000" pitchFamily="2" charset="0"/>
              </a:rPr>
              <a:t>2. Opfølgning fra sidste trivselsundersøgelse </a:t>
            </a:r>
          </a:p>
          <a:p>
            <a:pPr lvl="1">
              <a:lnSpc>
                <a:spcPct val="120000"/>
              </a:lnSpc>
            </a:pPr>
            <a:r>
              <a:rPr lang="da-DK" sz="1400" dirty="0">
                <a:latin typeface="KBH Tekst" panose="00000500000000000000" pitchFamily="2" charset="0"/>
              </a:rPr>
              <a:t>Er der fx sket en forbedring indenfor de temaer/spørgsmål, som relaterer sig til jeres indsatsområder efter sidste trivselsundersøgelse?  </a:t>
            </a:r>
          </a:p>
          <a:p>
            <a:pPr marL="0" indent="0">
              <a:lnSpc>
                <a:spcPct val="120000"/>
              </a:lnSpc>
              <a:buNone/>
            </a:pPr>
            <a:r>
              <a:rPr lang="da-DK" sz="1400" b="1" dirty="0">
                <a:latin typeface="KBH Tekst" panose="00000500000000000000" pitchFamily="2" charset="0"/>
              </a:rPr>
              <a:t>3. Hvordan vil I afdække yderligere på udvalgte temaer? </a:t>
            </a:r>
          </a:p>
          <a:p>
            <a:pPr lvl="1">
              <a:lnSpc>
                <a:spcPct val="120000"/>
              </a:lnSpc>
            </a:pPr>
            <a:r>
              <a:rPr lang="da-DK" sz="1400" dirty="0">
                <a:latin typeface="KBH Tekst" panose="00000500000000000000" pitchFamily="2" charset="0"/>
              </a:rPr>
              <a:t>Hvordan kan I afdække og undersøge de valgte temaer yderligere, så I kan blive tydelige på, hvilken effekt I håber på at opnå, samt hvilke indsatser der skal igangsættes for at nå netop den effekt?  </a:t>
            </a:r>
          </a:p>
          <a:p>
            <a:pPr marL="0" indent="0">
              <a:lnSpc>
                <a:spcPct val="120000"/>
              </a:lnSpc>
              <a:buNone/>
            </a:pPr>
            <a:r>
              <a:rPr lang="da-DK" sz="1400" b="1" dirty="0">
                <a:latin typeface="KBH Tekst" panose="00000500000000000000" pitchFamily="2" charset="0"/>
              </a:rPr>
              <a:t>4. Hvad gjorde I sidste gang?</a:t>
            </a:r>
          </a:p>
          <a:p>
            <a:pPr lvl="1">
              <a:lnSpc>
                <a:spcPct val="120000"/>
              </a:lnSpc>
            </a:pPr>
            <a:r>
              <a:rPr lang="da-DK" sz="1400" dirty="0">
                <a:latin typeface="KBH Tekst" panose="00000500000000000000" pitchFamily="2" charset="0"/>
              </a:rPr>
              <a:t>Hvilke indsatsområder og handlinger blev udpeget og iværksat på baggrund af sidste trivselsundersøgelse?</a:t>
            </a:r>
          </a:p>
          <a:p>
            <a:pPr lvl="1">
              <a:lnSpc>
                <a:spcPct val="120000"/>
              </a:lnSpc>
            </a:pPr>
            <a:r>
              <a:rPr lang="da-DK" sz="1400" dirty="0">
                <a:latin typeface="KBH Tekst" panose="00000500000000000000" pitchFamily="2" charset="0"/>
              </a:rPr>
              <a:t>Hvad blev der lavet en handlingsplan på og hvor langt er vi med at gennemføre disse handlinger/aktiviteter?</a:t>
            </a:r>
          </a:p>
          <a:p>
            <a:pPr lvl="1">
              <a:lnSpc>
                <a:spcPct val="120000"/>
              </a:lnSpc>
            </a:pPr>
            <a:r>
              <a:rPr lang="da-DK" sz="1400" dirty="0">
                <a:latin typeface="KBH Tekst" panose="00000500000000000000" pitchFamily="2" charset="0"/>
              </a:rPr>
              <a:t>Hvordan vil I følge op og undersøge om handlingerne var fyldestgørende og effektive – er den ønskede effekt opnået?</a:t>
            </a:r>
          </a:p>
          <a:p>
            <a:pPr>
              <a:lnSpc>
                <a:spcPct val="120000"/>
              </a:lnSpc>
            </a:pPr>
            <a:endParaRPr lang="da-DK" sz="1400" dirty="0">
              <a:latin typeface="KBH Tekst" panose="00000500000000000000" pitchFamily="2" charset="0"/>
            </a:endParaRPr>
          </a:p>
        </p:txBody>
      </p:sp>
      <p:sp>
        <p:nvSpPr>
          <p:cNvPr id="4" name="Pladsholder til slidenummer 3">
            <a:extLst>
              <a:ext uri="{FF2B5EF4-FFF2-40B4-BE49-F238E27FC236}">
                <a16:creationId xmlns:a16="http://schemas.microsoft.com/office/drawing/2014/main" id="{2AA7AE8F-B84B-40F9-A377-80D2049FA886}"/>
              </a:ext>
            </a:extLst>
          </p:cNvPr>
          <p:cNvSpPr>
            <a:spLocks noGrp="1"/>
          </p:cNvSpPr>
          <p:nvPr>
            <p:ph type="sldNum" sz="quarter" idx="10"/>
          </p:nvPr>
        </p:nvSpPr>
        <p:spPr/>
        <p:txBody>
          <a:bodyPr/>
          <a:lstStyle/>
          <a:p>
            <a:fld id="{48B90412-FB5A-4F66-BFB7-963B605F1F6D}" type="slidenum">
              <a:rPr lang="da-DK" smtClean="0"/>
              <a:pPr/>
              <a:t>6</a:t>
            </a:fld>
            <a:endParaRPr lang="da-DK"/>
          </a:p>
        </p:txBody>
      </p:sp>
      <p:pic>
        <p:nvPicPr>
          <p:cNvPr id="5" name="Billede 4">
            <a:extLst>
              <a:ext uri="{FF2B5EF4-FFF2-40B4-BE49-F238E27FC236}">
                <a16:creationId xmlns:a16="http://schemas.microsoft.com/office/drawing/2014/main" id="{047DB7E0-DA04-5B96-FC0A-C30F397DA839}"/>
              </a:ext>
            </a:extLst>
          </p:cNvPr>
          <p:cNvPicPr>
            <a:picLocks noChangeAspect="1"/>
          </p:cNvPicPr>
          <p:nvPr/>
        </p:nvPicPr>
        <p:blipFill>
          <a:blip r:embed="rId2"/>
          <a:stretch>
            <a:fillRect/>
          </a:stretch>
        </p:blipFill>
        <p:spPr>
          <a:xfrm>
            <a:off x="10131815" y="6221727"/>
            <a:ext cx="2580210" cy="492586"/>
          </a:xfrm>
          <a:prstGeom prst="rect">
            <a:avLst/>
          </a:prstGeom>
        </p:spPr>
      </p:pic>
      <p:sp>
        <p:nvSpPr>
          <p:cNvPr id="7" name="Rektangel 6">
            <a:extLst>
              <a:ext uri="{FF2B5EF4-FFF2-40B4-BE49-F238E27FC236}">
                <a16:creationId xmlns:a16="http://schemas.microsoft.com/office/drawing/2014/main" id="{848966CA-B010-EFD0-3790-57FDBA9F2389}"/>
              </a:ext>
            </a:extLst>
          </p:cNvPr>
          <p:cNvSpPr/>
          <p:nvPr/>
        </p:nvSpPr>
        <p:spPr>
          <a:xfrm rot="2366990">
            <a:off x="8641194" y="53846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48638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69C8F3"/>
        </a:solidFill>
        <a:effectLst/>
      </p:bgPr>
    </p:bg>
    <p:spTree>
      <p:nvGrpSpPr>
        <p:cNvPr id="1" name="">
          <a:extLst>
            <a:ext uri="{FF2B5EF4-FFF2-40B4-BE49-F238E27FC236}">
              <a16:creationId xmlns:a16="http://schemas.microsoft.com/office/drawing/2014/main" id="{24EFC3BF-E89C-7A1E-BBE3-E42E72DE6C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29A151-2BC1-CFCC-A1DD-FF3DE9E127B5}"/>
              </a:ext>
            </a:extLst>
          </p:cNvPr>
          <p:cNvSpPr>
            <a:spLocks noGrp="1"/>
          </p:cNvSpPr>
          <p:nvPr>
            <p:ph type="title"/>
          </p:nvPr>
        </p:nvSpPr>
        <p:spPr>
          <a:xfrm>
            <a:off x="540000" y="1037529"/>
            <a:ext cx="11124000" cy="756000"/>
          </a:xfrm>
        </p:spPr>
        <p:txBody>
          <a:bodyPr>
            <a:normAutofit/>
          </a:bodyPr>
          <a:lstStyle/>
          <a:p>
            <a:r>
              <a:rPr lang="da-DK" dirty="0">
                <a:latin typeface="KBH Tekst" panose="00000500000000000000" pitchFamily="2" charset="0"/>
              </a:rPr>
              <a:t>C: LEDERS FORBEREDELSE –</a:t>
            </a:r>
            <a:r>
              <a:rPr lang="da-DK" dirty="0">
                <a:solidFill>
                  <a:srgbClr val="680B03"/>
                </a:solidFill>
                <a:latin typeface="KBH Tekst" panose="00000500000000000000" pitchFamily="2" charset="0"/>
              </a:rPr>
              <a:t> Når du læser din rapport</a:t>
            </a:r>
          </a:p>
        </p:txBody>
      </p:sp>
      <p:sp>
        <p:nvSpPr>
          <p:cNvPr id="4" name="Pladsholder til slidenummer 3">
            <a:extLst>
              <a:ext uri="{FF2B5EF4-FFF2-40B4-BE49-F238E27FC236}">
                <a16:creationId xmlns:a16="http://schemas.microsoft.com/office/drawing/2014/main" id="{C89F2DC7-0287-388D-6688-8D62056315E9}"/>
              </a:ext>
            </a:extLst>
          </p:cNvPr>
          <p:cNvSpPr>
            <a:spLocks noGrp="1"/>
          </p:cNvSpPr>
          <p:nvPr>
            <p:ph type="sldNum" sz="quarter" idx="10"/>
          </p:nvPr>
        </p:nvSpPr>
        <p:spPr/>
        <p:txBody>
          <a:bodyPr/>
          <a:lstStyle/>
          <a:p>
            <a:fld id="{48B90412-FB5A-4F66-BFB7-963B605F1F6D}" type="slidenum">
              <a:rPr lang="da-DK" smtClean="0"/>
              <a:pPr/>
              <a:t>7</a:t>
            </a:fld>
            <a:endParaRPr lang="da-DK"/>
          </a:p>
        </p:txBody>
      </p:sp>
      <p:sp>
        <p:nvSpPr>
          <p:cNvPr id="6" name="Pladsholder til indhold 5">
            <a:extLst>
              <a:ext uri="{FF2B5EF4-FFF2-40B4-BE49-F238E27FC236}">
                <a16:creationId xmlns:a16="http://schemas.microsoft.com/office/drawing/2014/main" id="{3870F613-D796-CD2D-4DFF-73005EA38C3C}"/>
              </a:ext>
            </a:extLst>
          </p:cNvPr>
          <p:cNvSpPr>
            <a:spLocks noGrp="1"/>
          </p:cNvSpPr>
          <p:nvPr>
            <p:ph idx="1"/>
          </p:nvPr>
        </p:nvSpPr>
        <p:spPr>
          <a:xfrm>
            <a:off x="540000" y="2520000"/>
            <a:ext cx="4911676" cy="3300471"/>
          </a:xfrm>
          <a:ln w="19050">
            <a:solidFill>
              <a:srgbClr val="680B03"/>
            </a:solidFill>
          </a:ln>
        </p:spPr>
        <p:txBody>
          <a:bodyPr>
            <a:normAutofit/>
          </a:bodyPr>
          <a:lstStyle/>
          <a:p>
            <a:pPr marL="0" indent="0">
              <a:lnSpc>
                <a:spcPct val="110000"/>
              </a:lnSpc>
              <a:buNone/>
            </a:pPr>
            <a:endParaRPr lang="da-DK" sz="1600" dirty="0">
              <a:latin typeface="KBH Tekst" panose="00000500000000000000" pitchFamily="2" charset="0"/>
            </a:endParaRPr>
          </a:p>
          <a:p>
            <a:pPr>
              <a:lnSpc>
                <a:spcPct val="110000"/>
              </a:lnSpc>
            </a:pPr>
            <a:r>
              <a:rPr lang="da-DK" sz="1600" dirty="0">
                <a:latin typeface="KBH Tekst" panose="00000500000000000000" pitchFamily="2" charset="0"/>
              </a:rPr>
              <a:t>Start med at læse rapporten grundigt igennem fra ende til anden. </a:t>
            </a:r>
          </a:p>
          <a:p>
            <a:pPr>
              <a:lnSpc>
                <a:spcPct val="110000"/>
              </a:lnSpc>
            </a:pPr>
            <a:r>
              <a:rPr lang="da-DK" sz="1600" dirty="0">
                <a:latin typeface="KBH Tekst" panose="00000500000000000000" pitchFamily="2" charset="0"/>
              </a:rPr>
              <a:t>Mange vil, når de læser rapporten, have tendens til at overse de positive tendenser og kun fokusere på de steder, hvor der er plads til forbedring. </a:t>
            </a:r>
          </a:p>
          <a:p>
            <a:pPr>
              <a:lnSpc>
                <a:spcPct val="110000"/>
              </a:lnSpc>
            </a:pPr>
            <a:r>
              <a:rPr lang="da-DK" sz="1600" dirty="0">
                <a:latin typeface="KBH Tekst" panose="00000500000000000000" pitchFamily="2" charset="0"/>
              </a:rPr>
              <a:t>Du kan derfor bruge spørgsmålene her på siden  til </a:t>
            </a:r>
            <a:r>
              <a:rPr lang="da-DK" sz="1600" i="1" dirty="0">
                <a:latin typeface="KBH Tekst" panose="00000500000000000000" pitchFamily="2" charset="0"/>
              </a:rPr>
              <a:t>inspiration</a:t>
            </a:r>
            <a:r>
              <a:rPr lang="da-DK" sz="1600" dirty="0">
                <a:latin typeface="KBH Tekst" panose="00000500000000000000" pitchFamily="2" charset="0"/>
              </a:rPr>
              <a:t>, inden du skal drøfte resultaterne med dine medarbejdere.</a:t>
            </a:r>
          </a:p>
          <a:p>
            <a:pPr>
              <a:lnSpc>
                <a:spcPct val="110000"/>
              </a:lnSpc>
            </a:pPr>
            <a:endParaRPr lang="da-DK" sz="1600" dirty="0">
              <a:latin typeface="KBH Tekst" panose="00000500000000000000" pitchFamily="2" charset="0"/>
            </a:endParaRPr>
          </a:p>
        </p:txBody>
      </p:sp>
      <p:sp>
        <p:nvSpPr>
          <p:cNvPr id="9" name="Tekstfelt 8">
            <a:extLst>
              <a:ext uri="{FF2B5EF4-FFF2-40B4-BE49-F238E27FC236}">
                <a16:creationId xmlns:a16="http://schemas.microsoft.com/office/drawing/2014/main" id="{CE36DEBB-5060-0692-264F-C873424CF81C}"/>
              </a:ext>
            </a:extLst>
          </p:cNvPr>
          <p:cNvSpPr txBox="1"/>
          <p:nvPr/>
        </p:nvSpPr>
        <p:spPr>
          <a:xfrm>
            <a:off x="899095" y="2307627"/>
            <a:ext cx="3013148" cy="369332"/>
          </a:xfrm>
          <a:prstGeom prst="rect">
            <a:avLst/>
          </a:prstGeom>
          <a:solidFill>
            <a:srgbClr val="69C8F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rgbClr val="680B03"/>
                </a:solidFill>
                <a:latin typeface="KBH Tekst" panose="00000500000000000000" pitchFamily="2" charset="0"/>
                <a:cs typeface="Segoe UI Semibold" panose="020B0702040204020203" pitchFamily="34" charset="0"/>
              </a:rPr>
              <a:t>Når du læser rapporten </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10" name="Pladsholder til indhold 5">
            <a:extLst>
              <a:ext uri="{FF2B5EF4-FFF2-40B4-BE49-F238E27FC236}">
                <a16:creationId xmlns:a16="http://schemas.microsoft.com/office/drawing/2014/main" id="{19B61B3D-4DEB-2772-B2C1-AB57D14A4D37}"/>
              </a:ext>
            </a:extLst>
          </p:cNvPr>
          <p:cNvSpPr txBox="1">
            <a:spLocks/>
          </p:cNvSpPr>
          <p:nvPr/>
        </p:nvSpPr>
        <p:spPr>
          <a:xfrm>
            <a:off x="6607069" y="2521925"/>
            <a:ext cx="4911676" cy="3298546"/>
          </a:xfrm>
          <a:prstGeom prst="rect">
            <a:avLst/>
          </a:prstGeom>
          <a:ln w="19050">
            <a:solidFill>
              <a:srgbClr val="680B0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600" dirty="0">
              <a:latin typeface="KBH Tekst" panose="00000500000000000000" pitchFamily="2" charset="0"/>
            </a:endParaRPr>
          </a:p>
          <a:p>
            <a:pPr marL="342900" lvl="0" indent="-342900">
              <a:lnSpc>
                <a:spcPct val="100000"/>
              </a:lnSpc>
              <a:buFont typeface="Symbol" panose="05050102010706020507" pitchFamily="18" charset="2"/>
              <a:buChar char=""/>
            </a:pPr>
            <a:r>
              <a:rPr lang="da-DK" sz="1600" dirty="0">
                <a:latin typeface="KBH Tekst" panose="00000500000000000000" pitchFamily="2" charset="0"/>
              </a:rPr>
              <a:t>Hvad blev du positivt overrasket over? </a:t>
            </a:r>
          </a:p>
          <a:p>
            <a:pPr marL="342900" indent="-342900">
              <a:lnSpc>
                <a:spcPct val="100000"/>
              </a:lnSpc>
              <a:buFont typeface="Symbol" panose="05050102010706020507" pitchFamily="18" charset="2"/>
              <a:buChar char=""/>
            </a:pPr>
            <a:r>
              <a:rPr lang="da-DK" sz="1600" dirty="0">
                <a:latin typeface="KBH Tekst" panose="00000500000000000000" pitchFamily="2" charset="0"/>
              </a:rPr>
              <a:t>Hvilke styrker i enheden får jeg især øje på?</a:t>
            </a:r>
          </a:p>
          <a:p>
            <a:pPr marL="342900" lvl="0" indent="-342900">
              <a:lnSpc>
                <a:spcPct val="100000"/>
              </a:lnSpc>
              <a:buFont typeface="Symbol" panose="05050102010706020507" pitchFamily="18" charset="2"/>
              <a:buChar char=""/>
            </a:pPr>
            <a:r>
              <a:rPr lang="da-DK" sz="1600" dirty="0">
                <a:latin typeface="KBH Tekst" panose="00000500000000000000" pitchFamily="2" charset="0"/>
              </a:rPr>
              <a:t>Hvad synes du, er det eller de mest relevante resultater i rapporten? </a:t>
            </a:r>
          </a:p>
          <a:p>
            <a:pPr marL="342900" indent="-342900">
              <a:lnSpc>
                <a:spcPct val="100000"/>
              </a:lnSpc>
              <a:buFont typeface="Symbol" panose="05050102010706020507" pitchFamily="18" charset="2"/>
              <a:buChar char=""/>
            </a:pPr>
            <a:r>
              <a:rPr lang="da-DK" sz="1600" dirty="0">
                <a:latin typeface="KBH Tekst" panose="00000500000000000000" pitchFamily="2" charset="0"/>
              </a:rPr>
              <a:t>Hvilke udviklingsområder får jeg øje på?</a:t>
            </a:r>
          </a:p>
          <a:p>
            <a:pPr marL="342900" lvl="0" indent="-342900">
              <a:lnSpc>
                <a:spcPct val="100000"/>
              </a:lnSpc>
              <a:buFont typeface="Symbol" panose="05050102010706020507" pitchFamily="18" charset="2"/>
              <a:buChar char=""/>
            </a:pPr>
            <a:r>
              <a:rPr lang="da-DK" sz="1600" dirty="0">
                <a:latin typeface="KBH Tekst" panose="00000500000000000000" pitchFamily="2" charset="0"/>
              </a:rPr>
              <a:t>Hvad vil du gerne blive klogere på/hvad mangler du input til for at forstå det bedre? </a:t>
            </a:r>
          </a:p>
          <a:p>
            <a:endParaRPr lang="da-DK" sz="1600" dirty="0">
              <a:latin typeface="KBH Tekst" panose="00000500000000000000" pitchFamily="2" charset="0"/>
            </a:endParaRPr>
          </a:p>
        </p:txBody>
      </p:sp>
      <p:sp>
        <p:nvSpPr>
          <p:cNvPr id="11" name="Tekstfelt 10">
            <a:extLst>
              <a:ext uri="{FF2B5EF4-FFF2-40B4-BE49-F238E27FC236}">
                <a16:creationId xmlns:a16="http://schemas.microsoft.com/office/drawing/2014/main" id="{C6CDD0F6-B175-BC0B-5BBF-41E52F8B1511}"/>
              </a:ext>
            </a:extLst>
          </p:cNvPr>
          <p:cNvSpPr txBox="1"/>
          <p:nvPr/>
        </p:nvSpPr>
        <p:spPr>
          <a:xfrm>
            <a:off x="6966163" y="2309552"/>
            <a:ext cx="3448371" cy="369332"/>
          </a:xfrm>
          <a:prstGeom prst="rect">
            <a:avLst/>
          </a:prstGeom>
          <a:solidFill>
            <a:srgbClr val="69C8F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Spørgsmål til din refleksion</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5" name="Rektangel 4">
            <a:extLst>
              <a:ext uri="{FF2B5EF4-FFF2-40B4-BE49-F238E27FC236}">
                <a16:creationId xmlns:a16="http://schemas.microsoft.com/office/drawing/2014/main" id="{C9EB1093-C94A-96A5-56CE-5F3D7909EFF2}"/>
              </a:ext>
            </a:extLst>
          </p:cNvPr>
          <p:cNvSpPr/>
          <p:nvPr/>
        </p:nvSpPr>
        <p:spPr>
          <a:xfrm rot="2366990">
            <a:off x="8647853"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144303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69C8F3"/>
        </a:solidFill>
        <a:effectLst/>
      </p:bgPr>
    </p:bg>
    <p:spTree>
      <p:nvGrpSpPr>
        <p:cNvPr id="1" name="">
          <a:extLst>
            <a:ext uri="{FF2B5EF4-FFF2-40B4-BE49-F238E27FC236}">
              <a16:creationId xmlns:a16="http://schemas.microsoft.com/office/drawing/2014/main" id="{BBB07323-F8A8-54BC-FDEE-D11FB24A81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4B711D-D6EE-B4A1-31DD-9E487F4D643B}"/>
              </a:ext>
            </a:extLst>
          </p:cNvPr>
          <p:cNvSpPr>
            <a:spLocks noGrp="1"/>
          </p:cNvSpPr>
          <p:nvPr>
            <p:ph type="title"/>
          </p:nvPr>
        </p:nvSpPr>
        <p:spPr>
          <a:xfrm>
            <a:off x="401104" y="713438"/>
            <a:ext cx="11124000" cy="756000"/>
          </a:xfrm>
        </p:spPr>
        <p:txBody>
          <a:bodyPr/>
          <a:lstStyle/>
          <a:p>
            <a:r>
              <a:rPr lang="da-DK" dirty="0">
                <a:latin typeface="KBH Tekst" panose="00000500000000000000" pitchFamily="2" charset="0"/>
              </a:rPr>
              <a:t>C: LEDERS FORBEREDELSE - </a:t>
            </a:r>
            <a:r>
              <a:rPr lang="da-DK" dirty="0">
                <a:solidFill>
                  <a:srgbClr val="680B03"/>
                </a:solidFill>
                <a:latin typeface="KBH Tekst" panose="00000500000000000000" pitchFamily="2" charset="0"/>
              </a:rPr>
              <a:t>Overvejelser inden afholdelse </a:t>
            </a:r>
            <a:br>
              <a:rPr lang="da-DK" dirty="0">
                <a:solidFill>
                  <a:srgbClr val="680B03"/>
                </a:solidFill>
                <a:latin typeface="KBH Tekst" panose="00000500000000000000" pitchFamily="2" charset="0"/>
              </a:rPr>
            </a:br>
            <a:r>
              <a:rPr lang="da-DK" dirty="0">
                <a:solidFill>
                  <a:srgbClr val="680B03"/>
                </a:solidFill>
                <a:latin typeface="KBH Tekst" panose="00000500000000000000" pitchFamily="2" charset="0"/>
              </a:rPr>
              <a:t>af mødet</a:t>
            </a:r>
          </a:p>
        </p:txBody>
      </p:sp>
      <p:sp>
        <p:nvSpPr>
          <p:cNvPr id="3" name="Pladsholder til indhold 2">
            <a:extLst>
              <a:ext uri="{FF2B5EF4-FFF2-40B4-BE49-F238E27FC236}">
                <a16:creationId xmlns:a16="http://schemas.microsoft.com/office/drawing/2014/main" id="{128CE944-50D8-C0B5-D8A5-C4229A48E60F}"/>
              </a:ext>
            </a:extLst>
          </p:cNvPr>
          <p:cNvSpPr>
            <a:spLocks noGrp="1"/>
          </p:cNvSpPr>
          <p:nvPr>
            <p:ph idx="1"/>
          </p:nvPr>
        </p:nvSpPr>
        <p:spPr>
          <a:xfrm>
            <a:off x="540000" y="1805651"/>
            <a:ext cx="11124000" cy="4618298"/>
          </a:xfrm>
        </p:spPr>
        <p:txBody>
          <a:bodyPr>
            <a:normAutofit fontScale="70000" lnSpcReduction="20000"/>
          </a:bodyPr>
          <a:lstStyle/>
          <a:p>
            <a:pPr>
              <a:lnSpc>
                <a:spcPct val="120000"/>
              </a:lnSpc>
            </a:pPr>
            <a:r>
              <a:rPr lang="da-DK" dirty="0">
                <a:latin typeface="KBH Tekst" panose="00000500000000000000" pitchFamily="2" charset="0"/>
              </a:rPr>
              <a:t>I trivselsundersøgelsen er der temaer med spørgsmål om ledelseskvalitet og vurderingen af den nærmeste leder. Er resultaterne ikke som forventet, </a:t>
            </a:r>
            <a:r>
              <a:rPr lang="da-DK" dirty="0">
                <a:latin typeface="KBH Tekst" panose="00000500000000000000" pitchFamily="2" charset="0"/>
                <a:cs typeface="Segoe UI" panose="020B0502040204020203" pitchFamily="34" charset="0"/>
              </a:rPr>
              <a:t>kan det være udfordrende at læse som leder. Men besvarelsen indeholder information om oplevelsen af det psykiske arbejdsmiljø og din ledelse blandt dine medarbejdere, som har en vigtig værdi. Undlad at blive alt for følelsesmæssigt påvirket. I den opfølgende dialog med medarbejderne, er det vigtigt at fokus er på at få uddybet og eventuelt konkretiseret styrker og udviklingsområder i ledelsesudøvelsen. </a:t>
            </a:r>
          </a:p>
          <a:p>
            <a:pPr>
              <a:lnSpc>
                <a:spcPct val="120000"/>
              </a:lnSpc>
            </a:pPr>
            <a:r>
              <a:rPr lang="da-DK" dirty="0">
                <a:latin typeface="KBH Tekst" panose="00000500000000000000" pitchFamily="2" charset="0"/>
              </a:rPr>
              <a:t>Er du i en ledergruppe, vil det være naturligt og hjælpsomt for dig som leder, at I drøfter og forholder sig til, hvordan der arbejdes videre med resultaterne og sammen ser på tendenser og mønstre og muligheder for at støtte hinanden fremadrettet i jeres udvikling af ledelsen. </a:t>
            </a:r>
          </a:p>
          <a:p>
            <a:pPr>
              <a:lnSpc>
                <a:spcPct val="120000"/>
              </a:lnSpc>
            </a:pPr>
            <a:r>
              <a:rPr lang="da-DK" dirty="0">
                <a:latin typeface="KBH Tekst" panose="00000500000000000000" pitchFamily="2" charset="0"/>
              </a:rPr>
              <a:t>Er der temaer som lederen gerne vil arbejde videre med, kan dette også vendes med egen nærmeste leder i forhold til, om der er punkter der bør følges op på i en 1:1 eller LUS m.v. </a:t>
            </a:r>
          </a:p>
          <a:p>
            <a:pPr>
              <a:lnSpc>
                <a:spcPct val="120000"/>
              </a:lnSpc>
            </a:pPr>
            <a:r>
              <a:rPr lang="da-DK" dirty="0">
                <a:latin typeface="KBH Tekst" panose="00000500000000000000" pitchFamily="2" charset="0"/>
              </a:rPr>
              <a:t>Det, der er vigtigt at være tydelig omkring, er, hvad der drøftes i hvilke fora. </a:t>
            </a:r>
          </a:p>
          <a:p>
            <a:pPr marL="0" indent="0">
              <a:lnSpc>
                <a:spcPct val="120000"/>
              </a:lnSpc>
              <a:buNone/>
            </a:pPr>
            <a:r>
              <a:rPr lang="da-DK" b="1" u="sng" dirty="0">
                <a:latin typeface="KBH Tekst" panose="00000500000000000000" pitchFamily="2" charset="0"/>
                <a:cs typeface="Segoe UI" panose="020B0502040204020203" pitchFamily="34" charset="0"/>
              </a:rPr>
              <a:t>Vigtige huskeregler for at sikre en konstruktiv dialog på mødet:</a:t>
            </a:r>
          </a:p>
          <a:p>
            <a:pPr>
              <a:lnSpc>
                <a:spcPct val="120000"/>
              </a:lnSpc>
            </a:pPr>
            <a:r>
              <a:rPr lang="da-DK" dirty="0">
                <a:latin typeface="KBH Tekst" panose="00000500000000000000" pitchFamily="2" charset="0"/>
              </a:rPr>
              <a:t>Respekter, at dine medarbejdere kan have en oplevelse af din ledelse, som du ikke umiddelbart genkender eller forstår. </a:t>
            </a:r>
          </a:p>
          <a:p>
            <a:pPr>
              <a:lnSpc>
                <a:spcPct val="120000"/>
              </a:lnSpc>
            </a:pPr>
            <a:r>
              <a:rPr lang="da-DK" dirty="0">
                <a:latin typeface="KBH Tekst" panose="00000500000000000000" pitchFamily="2" charset="0"/>
              </a:rPr>
              <a:t>Vær åben for kritik og gå ikke i forsvarsposition.</a:t>
            </a:r>
          </a:p>
          <a:p>
            <a:pPr>
              <a:lnSpc>
                <a:spcPct val="120000"/>
              </a:lnSpc>
            </a:pPr>
            <a:r>
              <a:rPr lang="da-DK" dirty="0">
                <a:latin typeface="KBH Tekst" panose="00000500000000000000" pitchFamily="2" charset="0"/>
              </a:rPr>
              <a:t>Forsøg at indtage en nysgerrig indstilling og stil uddybende spørgsmål.</a:t>
            </a:r>
          </a:p>
          <a:p>
            <a:pPr>
              <a:lnSpc>
                <a:spcPct val="120000"/>
              </a:lnSpc>
            </a:pPr>
            <a:r>
              <a:rPr lang="da-DK" dirty="0">
                <a:latin typeface="KBH Tekst" panose="00000500000000000000" pitchFamily="2" charset="0"/>
              </a:rPr>
              <a:t>Stil spørgsmål til medarbejdergruppen som helhed, og ikke til den enkelte medarbejder. </a:t>
            </a:r>
          </a:p>
        </p:txBody>
      </p:sp>
      <p:sp>
        <p:nvSpPr>
          <p:cNvPr id="4" name="Pladsholder til slidenummer 3">
            <a:extLst>
              <a:ext uri="{FF2B5EF4-FFF2-40B4-BE49-F238E27FC236}">
                <a16:creationId xmlns:a16="http://schemas.microsoft.com/office/drawing/2014/main" id="{45DBA21B-A8C3-133B-3DC5-23491D44D990}"/>
              </a:ext>
            </a:extLst>
          </p:cNvPr>
          <p:cNvSpPr>
            <a:spLocks noGrp="1"/>
          </p:cNvSpPr>
          <p:nvPr>
            <p:ph type="sldNum" sz="quarter" idx="10"/>
          </p:nvPr>
        </p:nvSpPr>
        <p:spPr/>
        <p:txBody>
          <a:bodyPr/>
          <a:lstStyle/>
          <a:p>
            <a:fld id="{48B90412-FB5A-4F66-BFB7-963B605F1F6D}" type="slidenum">
              <a:rPr lang="da-DK" smtClean="0"/>
              <a:pPr/>
              <a:t>8</a:t>
            </a:fld>
            <a:endParaRPr lang="da-DK"/>
          </a:p>
        </p:txBody>
      </p:sp>
      <p:pic>
        <p:nvPicPr>
          <p:cNvPr id="6" name="Grafik 5" descr="Chat kontur">
            <a:extLst>
              <a:ext uri="{FF2B5EF4-FFF2-40B4-BE49-F238E27FC236}">
                <a16:creationId xmlns:a16="http://schemas.microsoft.com/office/drawing/2014/main" id="{944BAD99-D49E-12A3-6AE9-9035E96AF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43660">
            <a:off x="9538775" y="5439582"/>
            <a:ext cx="1522159" cy="1522159"/>
          </a:xfrm>
          <a:prstGeom prst="rect">
            <a:avLst/>
          </a:prstGeom>
        </p:spPr>
      </p:pic>
      <p:sp>
        <p:nvSpPr>
          <p:cNvPr id="7" name="Rektangel 6">
            <a:extLst>
              <a:ext uri="{FF2B5EF4-FFF2-40B4-BE49-F238E27FC236}">
                <a16:creationId xmlns:a16="http://schemas.microsoft.com/office/drawing/2014/main" id="{24047012-01C8-C5AB-7DDE-B7BCF1BA68D4}"/>
              </a:ext>
            </a:extLst>
          </p:cNvPr>
          <p:cNvSpPr/>
          <p:nvPr/>
        </p:nvSpPr>
        <p:spPr>
          <a:xfrm rot="2366990">
            <a:off x="8818674"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05673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19">
            <a:extLst>
              <a:ext uri="{FF2B5EF4-FFF2-40B4-BE49-F238E27FC236}">
                <a16:creationId xmlns:a16="http://schemas.microsoft.com/office/drawing/2014/main" id="{527CF228-1F5B-47F5-8982-C5FE05440D24}"/>
              </a:ext>
            </a:extLst>
          </p:cNvPr>
          <p:cNvSpPr txBox="1"/>
          <p:nvPr/>
        </p:nvSpPr>
        <p:spPr>
          <a:xfrm>
            <a:off x="493438" y="434023"/>
            <a:ext cx="9995050" cy="92934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323232"/>
                </a:solidFill>
                <a:effectLst/>
                <a:uLnTx/>
                <a:uFillTx/>
                <a:latin typeface="KBH Tekst" panose="00000500000000000000" pitchFamily="2" charset="0"/>
              </a:rPr>
              <a:t>D: JERES OPGAVER -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rPr>
              <a:t>Før, under og efter opfølgningsmødet</a:t>
            </a:r>
          </a:p>
        </p:txBody>
      </p:sp>
      <p:graphicFrame>
        <p:nvGraphicFramePr>
          <p:cNvPr id="2" name="Diagram 1">
            <a:extLst>
              <a:ext uri="{FF2B5EF4-FFF2-40B4-BE49-F238E27FC236}">
                <a16:creationId xmlns:a16="http://schemas.microsoft.com/office/drawing/2014/main" id="{773513E7-088B-EF96-5943-E6F29CBD7D07}"/>
              </a:ext>
            </a:extLst>
          </p:cNvPr>
          <p:cNvGraphicFramePr/>
          <p:nvPr>
            <p:extLst>
              <p:ext uri="{D42A27DB-BD31-4B8C-83A1-F6EECF244321}">
                <p14:modId xmlns:p14="http://schemas.microsoft.com/office/powerpoint/2010/main" val="2197603250"/>
              </p:ext>
            </p:extLst>
          </p:nvPr>
        </p:nvGraphicFramePr>
        <p:xfrm>
          <a:off x="695400" y="1404245"/>
          <a:ext cx="10657184" cy="461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lede 2">
            <a:extLst>
              <a:ext uri="{FF2B5EF4-FFF2-40B4-BE49-F238E27FC236}">
                <a16:creationId xmlns:a16="http://schemas.microsoft.com/office/drawing/2014/main" id="{57B9D152-9716-339B-DE2D-80D2AE87232F}"/>
              </a:ext>
            </a:extLst>
          </p:cNvPr>
          <p:cNvPicPr>
            <a:picLocks noChangeAspect="1"/>
          </p:cNvPicPr>
          <p:nvPr/>
        </p:nvPicPr>
        <p:blipFill>
          <a:blip r:embed="rId8"/>
          <a:stretch>
            <a:fillRect/>
          </a:stretch>
        </p:blipFill>
        <p:spPr>
          <a:xfrm>
            <a:off x="10131815" y="6221727"/>
            <a:ext cx="2580210" cy="492586"/>
          </a:xfrm>
          <a:prstGeom prst="rect">
            <a:avLst/>
          </a:prstGeom>
        </p:spPr>
      </p:pic>
      <p:sp>
        <p:nvSpPr>
          <p:cNvPr id="4" name="Rektangel 3">
            <a:extLst>
              <a:ext uri="{FF2B5EF4-FFF2-40B4-BE49-F238E27FC236}">
                <a16:creationId xmlns:a16="http://schemas.microsoft.com/office/drawing/2014/main" id="{BD76EE6F-B2FC-67E5-014D-620C5FA138D8}"/>
              </a:ext>
            </a:extLst>
          </p:cNvPr>
          <p:cNvSpPr/>
          <p:nvPr/>
        </p:nvSpPr>
        <p:spPr>
          <a:xfrm rot="2366990">
            <a:off x="8854546" y="631001"/>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39704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Forside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4314BE40-66C8-364B-A3FA-CF7D9C11AAB4}"/>
    </a:ext>
  </a:extLst>
</a:theme>
</file>

<file path=ppt/theme/theme10.xml><?xml version="1.0" encoding="utf-8"?>
<a:theme xmlns:a="http://schemas.openxmlformats.org/drawingml/2006/main" name="4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11.xml><?xml version="1.0" encoding="utf-8"?>
<a:theme xmlns:a="http://schemas.openxmlformats.org/drawingml/2006/main" name="5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12.xml><?xml version="1.0" encoding="utf-8"?>
<a:theme xmlns:a="http://schemas.openxmlformats.org/drawingml/2006/main" name="6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1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side blå">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DCCDA31E-99F2-C241-B688-D43D5A1C23C4}"/>
    </a:ext>
  </a:extLst>
</a:theme>
</file>

<file path=ppt/theme/theme3.xml><?xml version="1.0" encoding="utf-8"?>
<a:theme xmlns:a="http://schemas.openxmlformats.org/drawingml/2006/main" name="sidste slide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BB65F3FA-E1BA-CB41-A922-03FDC814AE9D}"/>
    </a:ext>
  </a:extLst>
</a:theme>
</file>

<file path=ppt/theme/theme4.xml><?xml version="1.0" encoding="utf-8"?>
<a:theme xmlns:a="http://schemas.openxmlformats.org/drawingml/2006/main" name="sidste slide_lys">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ACD991D3-0377-C244-BF99-12F981555751}"/>
    </a:ext>
  </a:extLst>
</a:theme>
</file>

<file path=ppt/theme/theme5.xml><?xml version="1.0" encoding="utf-8"?>
<a:theme xmlns:a="http://schemas.openxmlformats.org/drawingml/2006/main" name="Indhold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DA610F48-0798-4C45-81A4-6932F1674C50}"/>
    </a:ext>
  </a:extLst>
</a:theme>
</file>

<file path=ppt/theme/theme6.xml><?xml version="1.0" encoding="utf-8"?>
<a:theme xmlns:a="http://schemas.openxmlformats.org/drawingml/2006/main" name="Indhold_lys">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00281628-86AF-AA4E-BCFA-ADCBC3DAA76B}"/>
    </a:ext>
  </a:extLst>
</a:theme>
</file>

<file path=ppt/theme/theme7.xml><?xml version="1.0" encoding="utf-8"?>
<a:theme xmlns:a="http://schemas.openxmlformats.org/drawingml/2006/main" name="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8.xml><?xml version="1.0" encoding="utf-8"?>
<a:theme xmlns:a="http://schemas.openxmlformats.org/drawingml/2006/main" name="1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9.xml><?xml version="1.0" encoding="utf-8"?>
<a:theme xmlns:a="http://schemas.openxmlformats.org/drawingml/2006/main" name="3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F6EF1B6D4DFC048A5582FAC32AD6FE8" ma:contentTypeVersion="15" ma:contentTypeDescription="Opret et nyt dokument." ma:contentTypeScope="" ma:versionID="be51ab6f269e67597743af0648d98c53">
  <xsd:schema xmlns:xsd="http://www.w3.org/2001/XMLSchema" xmlns:xs="http://www.w3.org/2001/XMLSchema" xmlns:p="http://schemas.microsoft.com/office/2006/metadata/properties" xmlns:ns2="6985266d-559e-48b4-8278-3b047619bf32" xmlns:ns3="7291954d-2997-4ea0-8d0a-d4f126252a39" targetNamespace="http://schemas.microsoft.com/office/2006/metadata/properties" ma:root="true" ma:fieldsID="84dba6b0ffc48283eb984eb9f8b04518" ns2:_="" ns3:_="">
    <xsd:import namespace="6985266d-559e-48b4-8278-3b047619bf32"/>
    <xsd:import namespace="7291954d-2997-4ea0-8d0a-d4f126252a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eDoc"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5266d-559e-48b4-8278-3b047619b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Doc" ma:index="12" nillable="true" ma:displayName="eDoc" ma:internalName="eDoc">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91954d-2997-4ea0-8d0a-d4f126252a3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691d21f7-787e-405d-8ef5-d79ff50ad2ba}" ma:internalName="TaxCatchAll" ma:showField="CatchAllData" ma:web="7291954d-2997-4ea0-8d0a-d4f126252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291954d-2997-4ea0-8d0a-d4f126252a39">
      <UserInfo>
        <DisplayName>Charlotte Kjær</DisplayName>
        <AccountId>49</AccountId>
        <AccountType/>
      </UserInfo>
      <UserInfo>
        <DisplayName>Lene Munck</DisplayName>
        <AccountId>69</AccountId>
        <AccountType/>
      </UserInfo>
      <UserInfo>
        <DisplayName>Nina Allin</DisplayName>
        <AccountId>504</AccountId>
        <AccountType/>
      </UserInfo>
    </SharedWithUsers>
    <eDoc xmlns="6985266d-559e-48b4-8278-3b047619bf32" xsi:nil="true"/>
    <TaxCatchAll xmlns="7291954d-2997-4ea0-8d0a-d4f126252a39" xsi:nil="true"/>
    <lcf76f155ced4ddcb4097134ff3c332f xmlns="6985266d-559e-48b4-8278-3b047619bf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2.xml><?xml version="1.0" encoding="utf-8"?>
<ds:datastoreItem xmlns:ds="http://schemas.openxmlformats.org/officeDocument/2006/customXml" ds:itemID="{F01B0429-D1F8-47A6-A994-001DA3F3D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5266d-559e-48b4-8278-3b047619bf32"/>
    <ds:schemaRef ds:uri="7291954d-2997-4ea0-8d0a-d4f126252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AE049-2F16-4D62-B5F8-29DE3BB078E0}">
  <ds:schemaRefs>
    <ds:schemaRef ds:uri="http://schemas.microsoft.com/office/2006/metadata/properties"/>
    <ds:schemaRef ds:uri="6985266d-559e-48b4-8278-3b047619bf32"/>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291954d-2997-4ea0-8d0a-d4f126252a39"/>
  </ds:schemaRefs>
</ds:datastoreItem>
</file>

<file path=docProps/app.xml><?xml version="1.0" encoding="utf-8"?>
<Properties xmlns="http://schemas.openxmlformats.org/officeDocument/2006/extended-properties" xmlns:vt="http://schemas.openxmlformats.org/officeDocument/2006/docPropsVTypes">
  <Template>KKoplæg_trivselu25_PPT</Template>
  <TotalTime>2985</TotalTime>
  <Words>5482</Words>
  <Application>Microsoft Office PowerPoint</Application>
  <PresentationFormat>Widescreen</PresentationFormat>
  <Paragraphs>499</Paragraphs>
  <Slides>32</Slides>
  <Notes>28</Notes>
  <HiddenSlides>13</HiddenSlides>
  <MMClips>0</MMClips>
  <ScaleCrop>false</ScaleCrop>
  <HeadingPairs>
    <vt:vector size="6" baseType="variant">
      <vt:variant>
        <vt:lpstr>Benyttede skrifttyper</vt:lpstr>
      </vt:variant>
      <vt:variant>
        <vt:i4>10</vt:i4>
      </vt:variant>
      <vt:variant>
        <vt:lpstr>Tema</vt:lpstr>
      </vt:variant>
      <vt:variant>
        <vt:i4>12</vt:i4>
      </vt:variant>
      <vt:variant>
        <vt:lpstr>Slidetitler</vt:lpstr>
      </vt:variant>
      <vt:variant>
        <vt:i4>32</vt:i4>
      </vt:variant>
    </vt:vector>
  </HeadingPairs>
  <TitlesOfParts>
    <vt:vector size="54" baseType="lpstr">
      <vt:lpstr>KBH</vt:lpstr>
      <vt:lpstr>KBH Tekst</vt:lpstr>
      <vt:lpstr>Wingdings</vt:lpstr>
      <vt:lpstr>Symbol</vt:lpstr>
      <vt:lpstr>KBH Black</vt:lpstr>
      <vt:lpstr>KBH Medium</vt:lpstr>
      <vt:lpstr>Arial</vt:lpstr>
      <vt:lpstr>Segoe UI</vt:lpstr>
      <vt:lpstr>Calibri</vt:lpstr>
      <vt:lpstr>Corbel</vt:lpstr>
      <vt:lpstr>Forside_mørk</vt:lpstr>
      <vt:lpstr>Forside blå</vt:lpstr>
      <vt:lpstr>sidste slide_mørk</vt:lpstr>
      <vt:lpstr>sidste slide_lys</vt:lpstr>
      <vt:lpstr>Indhold_mørk</vt:lpstr>
      <vt:lpstr>Indhold_lys</vt:lpstr>
      <vt:lpstr>Banedanmark PP</vt:lpstr>
      <vt:lpstr>1_Banedanmark PP</vt:lpstr>
      <vt:lpstr>3_Banedanmark PP</vt:lpstr>
      <vt:lpstr>4_Banedanmark PP</vt:lpstr>
      <vt:lpstr>5_Banedanmark PP</vt:lpstr>
      <vt:lpstr>6_Banedanmark PP</vt:lpstr>
      <vt:lpstr>PowerPoint-præsentation</vt:lpstr>
      <vt:lpstr>LÆSEVEJLEDNING</vt:lpstr>
      <vt:lpstr>INDHOLD I DENNE SLIDEPAKKE:</vt:lpstr>
      <vt:lpstr>A: FORMÅL OG METODE </vt:lpstr>
      <vt:lpstr>B: OPFØLGNING OG ANSVAR</vt:lpstr>
      <vt:lpstr>C: FORBEREDELSE i MED-UDVALGET/TRIO/AMG</vt:lpstr>
      <vt:lpstr>C: LEDERS FORBEREDELSE – Når du læser din rapport</vt:lpstr>
      <vt:lpstr>C: LEDERS FORBEREDELSE - Overvejelser inden afholdelse  af mødet</vt:lpstr>
      <vt:lpstr>PowerPoint-præsentation</vt:lpstr>
      <vt:lpstr>D: TJEKLISTE - Før opfølgningsmødet</vt:lpstr>
      <vt:lpstr>D: Eksempel på drejebog for opfølgningsmøde        ca. 2 timer.</vt:lpstr>
      <vt:lpstr>Velkommen til opfølgning på trivselsundersøgelsen 2025</vt:lpstr>
      <vt:lpstr>PowerPoint-præsentation</vt:lpstr>
      <vt:lpstr>AGENDA FOR OPFØLGNINGSMØDET </vt:lpstr>
      <vt:lpstr>VORES BLIK PÅ RESULTATER, STYRKER OG UDVIKLINGSOMRÅDER PÅ ARBEJDSPLADSEN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Præsentér på skift:    Hvad har vi talt om i grupperne? </vt:lpstr>
      <vt:lpstr>PowerPoint-præsentation</vt:lpstr>
      <vt:lpstr>FÆLLES UDARBEJDELSE AF HANDLINGSPLAN</vt:lpstr>
      <vt:lpstr>1. Præsenter gruppens input til den fælles handlingsplan  2. Kommentér og supplér gerne  3. Kvalificér handlingsplanen sammen     Link: Systematisk arbejdsmiljøarbejde, APV, årlig arbejdsmiljødrøftelse - Arbejdstilsynet</vt:lpstr>
      <vt:lpstr>PowerPoint-præsentation</vt:lpstr>
      <vt:lpstr>TAK FOR I DAG !</vt:lpstr>
      <vt:lpstr>D: TJEKLISTE – Efter opfølgningsmødet</vt:lpstr>
      <vt:lpstr>Spørgsmål til spørgerammen?</vt:lpstr>
      <vt:lpstr>Læs mere</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Kjær</dc:creator>
  <cp:lastModifiedBy>Malene Mejlby Kirkegaard</cp:lastModifiedBy>
  <cp:revision>12</cp:revision>
  <dcterms:created xsi:type="dcterms:W3CDTF">2024-11-21T15:15:51Z</dcterms:created>
  <dcterms:modified xsi:type="dcterms:W3CDTF">2025-04-24T09:45:57Z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0x0101003F6EF1B6D4DFC048A5582FAC32AD6FE8</vt:lpwstr>
  </property>
  <property fmtid="{D5CDD505-2E9C-101B-9397-08002B2CF9AE}" pid="4" name="MediaServiceImageTags">
    <vt:lpwstr/>
  </property>
</Properties>
</file>